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6" r:id="rId5"/>
    <p:sldId id="266" r:id="rId6"/>
    <p:sldId id="281" r:id="rId7"/>
    <p:sldId id="282" r:id="rId8"/>
    <p:sldId id="280" r:id="rId9"/>
    <p:sldId id="267" r:id="rId10"/>
    <p:sldId id="283" r:id="rId11"/>
    <p:sldId id="284" r:id="rId12"/>
    <p:sldId id="271" r:id="rId13"/>
    <p:sldId id="268" r:id="rId14"/>
  </p:sldIdLst>
  <p:sldSz cx="9144000" cy="6858000" type="screen4x3"/>
  <p:notesSz cx="6858000" cy="91440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sz="2000"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84725-9737-4DEB-B771-3F60E990E41D}" v="35" dt="2026-02-17T07:03:51.3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834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mosthenes Akoumianakis" userId="08450459-e354-43ea-b19f-81564fc56f0b" providerId="ADAL" clId="{87B75674-6220-4EDE-A5E6-6DDDA6CD67C0}"/>
    <pc:docChg chg="undo custSel addSld modSld">
      <pc:chgData name="Demosthenes Akoumianakis" userId="08450459-e354-43ea-b19f-81564fc56f0b" providerId="ADAL" clId="{87B75674-6220-4EDE-A5E6-6DDDA6CD67C0}" dt="2026-02-17T07:06:35.747" v="1675" actId="108"/>
      <pc:docMkLst>
        <pc:docMk/>
      </pc:docMkLst>
      <pc:sldChg chg="modSp mod">
        <pc:chgData name="Demosthenes Akoumianakis" userId="08450459-e354-43ea-b19f-81564fc56f0b" providerId="ADAL" clId="{87B75674-6220-4EDE-A5E6-6DDDA6CD67C0}" dt="2026-02-17T07:04:57.832" v="1660" actId="179"/>
        <pc:sldMkLst>
          <pc:docMk/>
          <pc:sldMk cId="0" sldId="267"/>
        </pc:sldMkLst>
        <pc:spChg chg="mod">
          <ac:chgData name="Demosthenes Akoumianakis" userId="08450459-e354-43ea-b19f-81564fc56f0b" providerId="ADAL" clId="{87B75674-6220-4EDE-A5E6-6DDDA6CD67C0}" dt="2026-02-17T07:04:57.832" v="1660" actId="179"/>
          <ac:spMkLst>
            <pc:docMk/>
            <pc:sldMk cId="0" sldId="267"/>
            <ac:spMk id="11267" creationId="{56413D15-C26C-2CE3-9051-7A19AA053BDD}"/>
          </ac:spMkLst>
        </pc:spChg>
        <pc:spChg chg="mod">
          <ac:chgData name="Demosthenes Akoumianakis" userId="08450459-e354-43ea-b19f-81564fc56f0b" providerId="ADAL" clId="{87B75674-6220-4EDE-A5E6-6DDDA6CD67C0}" dt="2026-02-17T06:35:22.061" v="893" actId="790"/>
          <ac:spMkLst>
            <pc:docMk/>
            <pc:sldMk cId="0" sldId="267"/>
            <ac:spMk id="11270" creationId="{E3E6D9BB-CBF1-8538-E6AD-C48DAC65C68B}"/>
          </ac:spMkLst>
        </pc:spChg>
      </pc:sldChg>
      <pc:sldChg chg="modSp mod">
        <pc:chgData name="Demosthenes Akoumianakis" userId="08450459-e354-43ea-b19f-81564fc56f0b" providerId="ADAL" clId="{87B75674-6220-4EDE-A5E6-6DDDA6CD67C0}" dt="2026-02-17T07:06:35.747" v="1675" actId="108"/>
        <pc:sldMkLst>
          <pc:docMk/>
          <pc:sldMk cId="0" sldId="268"/>
        </pc:sldMkLst>
        <pc:spChg chg="mod">
          <ac:chgData name="Demosthenes Akoumianakis" userId="08450459-e354-43ea-b19f-81564fc56f0b" providerId="ADAL" clId="{87B75674-6220-4EDE-A5E6-6DDDA6CD67C0}" dt="2026-02-17T07:06:35.747" v="1675" actId="108"/>
          <ac:spMkLst>
            <pc:docMk/>
            <pc:sldMk cId="0" sldId="268"/>
            <ac:spMk id="24579" creationId="{5C29F469-DC99-908C-3749-55E1649120F9}"/>
          </ac:spMkLst>
        </pc:spChg>
      </pc:sldChg>
      <pc:sldChg chg="addSp delSp modSp mod delAnim">
        <pc:chgData name="Demosthenes Akoumianakis" userId="08450459-e354-43ea-b19f-81564fc56f0b" providerId="ADAL" clId="{87B75674-6220-4EDE-A5E6-6DDDA6CD67C0}" dt="2026-02-17T07:06:14.752" v="1671" actId="179"/>
        <pc:sldMkLst>
          <pc:docMk/>
          <pc:sldMk cId="0" sldId="271"/>
        </pc:sldMkLst>
        <pc:spChg chg="del">
          <ac:chgData name="Demosthenes Akoumianakis" userId="08450459-e354-43ea-b19f-81564fc56f0b" providerId="ADAL" clId="{87B75674-6220-4EDE-A5E6-6DDDA6CD67C0}" dt="2026-02-17T06:42:21.287" v="902" actId="478"/>
          <ac:spMkLst>
            <pc:docMk/>
            <pc:sldMk cId="0" sldId="271"/>
            <ac:spMk id="7" creationId="{353CB186-1162-DD67-0FE7-4CE3E984E106}"/>
          </ac:spMkLst>
        </pc:spChg>
        <pc:spChg chg="mod">
          <ac:chgData name="Demosthenes Akoumianakis" userId="08450459-e354-43ea-b19f-81564fc56f0b" providerId="ADAL" clId="{87B75674-6220-4EDE-A5E6-6DDDA6CD67C0}" dt="2026-02-17T07:06:14.752" v="1671" actId="179"/>
          <ac:spMkLst>
            <pc:docMk/>
            <pc:sldMk cId="0" sldId="271"/>
            <ac:spMk id="23555" creationId="{51789AC8-7E63-6834-FFA8-0BEAE10A131F}"/>
          </ac:spMkLst>
        </pc:spChg>
        <pc:graphicFrameChg chg="add mod modGraphic">
          <ac:chgData name="Demosthenes Akoumianakis" userId="08450459-e354-43ea-b19f-81564fc56f0b" providerId="ADAL" clId="{87B75674-6220-4EDE-A5E6-6DDDA6CD67C0}" dt="2026-02-17T06:48:25.478" v="1225" actId="20577"/>
          <ac:graphicFrameMkLst>
            <pc:docMk/>
            <pc:sldMk cId="0" sldId="271"/>
            <ac:graphicFrameMk id="3" creationId="{B77047A1-A67F-1AAC-F6F9-1FCD51D08B0D}"/>
          </ac:graphicFrameMkLst>
        </pc:graphicFrameChg>
        <pc:graphicFrameChg chg="del">
          <ac:chgData name="Demosthenes Akoumianakis" userId="08450459-e354-43ea-b19f-81564fc56f0b" providerId="ADAL" clId="{87B75674-6220-4EDE-A5E6-6DDDA6CD67C0}" dt="2026-02-17T06:42:09.232" v="899" actId="478"/>
          <ac:graphicFrameMkLst>
            <pc:docMk/>
            <pc:sldMk cId="0" sldId="271"/>
            <ac:graphicFrameMk id="10297" creationId="{4359387D-88DC-6C1B-4CEF-924C8427F657}"/>
          </ac:graphicFrameMkLst>
        </pc:graphicFrameChg>
      </pc:sldChg>
      <pc:sldChg chg="modSp mod">
        <pc:chgData name="Demosthenes Akoumianakis" userId="08450459-e354-43ea-b19f-81564fc56f0b" providerId="ADAL" clId="{87B75674-6220-4EDE-A5E6-6DDDA6CD67C0}" dt="2026-02-17T07:04:19.327" v="1654" actId="179"/>
        <pc:sldMkLst>
          <pc:docMk/>
          <pc:sldMk cId="0" sldId="280"/>
        </pc:sldMkLst>
        <pc:spChg chg="mod">
          <ac:chgData name="Demosthenes Akoumianakis" userId="08450459-e354-43ea-b19f-81564fc56f0b" providerId="ADAL" clId="{87B75674-6220-4EDE-A5E6-6DDDA6CD67C0}" dt="2026-02-17T07:04:19.327" v="1654" actId="179"/>
          <ac:spMkLst>
            <pc:docMk/>
            <pc:sldMk cId="0" sldId="280"/>
            <ac:spMk id="10243" creationId="{9B786034-C41B-D68B-E26E-10CF7B13F1C9}"/>
          </ac:spMkLst>
        </pc:spChg>
      </pc:sldChg>
      <pc:sldChg chg="modSp mod">
        <pc:chgData name="Demosthenes Akoumianakis" userId="08450459-e354-43ea-b19f-81564fc56f0b" providerId="ADAL" clId="{87B75674-6220-4EDE-A5E6-6DDDA6CD67C0}" dt="2026-02-17T07:03:51.302" v="1647" actId="14100"/>
        <pc:sldMkLst>
          <pc:docMk/>
          <pc:sldMk cId="0" sldId="281"/>
        </pc:sldMkLst>
        <pc:spChg chg="mod">
          <ac:chgData name="Demosthenes Akoumianakis" userId="08450459-e354-43ea-b19f-81564fc56f0b" providerId="ADAL" clId="{87B75674-6220-4EDE-A5E6-6DDDA6CD67C0}" dt="2026-02-17T07:03:51.302" v="1647" actId="14100"/>
          <ac:spMkLst>
            <pc:docMk/>
            <pc:sldMk cId="0" sldId="281"/>
            <ac:spMk id="7171" creationId="{7E31D5C4-A08B-BCE1-5C38-9CFC8E5C926D}"/>
          </ac:spMkLst>
        </pc:spChg>
      </pc:sldChg>
      <pc:sldChg chg="modSp mod">
        <pc:chgData name="Demosthenes Akoumianakis" userId="08450459-e354-43ea-b19f-81564fc56f0b" providerId="ADAL" clId="{87B75674-6220-4EDE-A5E6-6DDDA6CD67C0}" dt="2026-02-17T07:04:09.876" v="1652" actId="179"/>
        <pc:sldMkLst>
          <pc:docMk/>
          <pc:sldMk cId="3661549457" sldId="282"/>
        </pc:sldMkLst>
        <pc:spChg chg="mod">
          <ac:chgData name="Demosthenes Akoumianakis" userId="08450459-e354-43ea-b19f-81564fc56f0b" providerId="ADAL" clId="{87B75674-6220-4EDE-A5E6-6DDDA6CD67C0}" dt="2026-02-17T07:04:09.876" v="1652" actId="179"/>
          <ac:spMkLst>
            <pc:docMk/>
            <pc:sldMk cId="3661549457" sldId="282"/>
            <ac:spMk id="7171" creationId="{7E31D5C4-A08B-BCE1-5C38-9CFC8E5C926D}"/>
          </ac:spMkLst>
        </pc:spChg>
      </pc:sldChg>
      <pc:sldChg chg="modSp new mod">
        <pc:chgData name="Demosthenes Akoumianakis" userId="08450459-e354-43ea-b19f-81564fc56f0b" providerId="ADAL" clId="{87B75674-6220-4EDE-A5E6-6DDDA6CD67C0}" dt="2026-02-17T07:05:25.747" v="1664" actId="12"/>
        <pc:sldMkLst>
          <pc:docMk/>
          <pc:sldMk cId="2285765492" sldId="283"/>
        </pc:sldMkLst>
        <pc:spChg chg="mod">
          <ac:chgData name="Demosthenes Akoumianakis" userId="08450459-e354-43ea-b19f-81564fc56f0b" providerId="ADAL" clId="{87B75674-6220-4EDE-A5E6-6DDDA6CD67C0}" dt="2026-02-16T11:57:59.576" v="12" actId="20577"/>
          <ac:spMkLst>
            <pc:docMk/>
            <pc:sldMk cId="2285765492" sldId="283"/>
            <ac:spMk id="2" creationId="{EC5987C8-E292-D4CE-1CFE-E8037B915F8B}"/>
          </ac:spMkLst>
        </pc:spChg>
        <pc:spChg chg="mod">
          <ac:chgData name="Demosthenes Akoumianakis" userId="08450459-e354-43ea-b19f-81564fc56f0b" providerId="ADAL" clId="{87B75674-6220-4EDE-A5E6-6DDDA6CD67C0}" dt="2026-02-17T07:05:25.747" v="1664" actId="12"/>
          <ac:spMkLst>
            <pc:docMk/>
            <pc:sldMk cId="2285765492" sldId="283"/>
            <ac:spMk id="3" creationId="{F6081173-3C95-2B52-D2AE-755CB5B64187}"/>
          </ac:spMkLst>
        </pc:spChg>
      </pc:sldChg>
      <pc:sldChg chg="modSp add mod">
        <pc:chgData name="Demosthenes Akoumianakis" userId="08450459-e354-43ea-b19f-81564fc56f0b" providerId="ADAL" clId="{87B75674-6220-4EDE-A5E6-6DDDA6CD67C0}" dt="2026-02-17T07:05:52.616" v="1669" actId="12"/>
        <pc:sldMkLst>
          <pc:docMk/>
          <pc:sldMk cId="223055994" sldId="284"/>
        </pc:sldMkLst>
        <pc:spChg chg="mod">
          <ac:chgData name="Demosthenes Akoumianakis" userId="08450459-e354-43ea-b19f-81564fc56f0b" providerId="ADAL" clId="{87B75674-6220-4EDE-A5E6-6DDDA6CD67C0}" dt="2026-02-17T06:37:19.925" v="898" actId="790"/>
          <ac:spMkLst>
            <pc:docMk/>
            <pc:sldMk cId="223055994" sldId="284"/>
            <ac:spMk id="2" creationId="{79A4F638-1E67-BB69-EB52-DE95F766A413}"/>
          </ac:spMkLst>
        </pc:spChg>
        <pc:spChg chg="mod">
          <ac:chgData name="Demosthenes Akoumianakis" userId="08450459-e354-43ea-b19f-81564fc56f0b" providerId="ADAL" clId="{87B75674-6220-4EDE-A5E6-6DDDA6CD67C0}" dt="2026-02-17T07:05:52.616" v="1669" actId="12"/>
          <ac:spMkLst>
            <pc:docMk/>
            <pc:sldMk cId="223055994" sldId="284"/>
            <ac:spMk id="3" creationId="{8071893B-CEDA-6AE2-CE0E-BC64A9AFAE5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8CCF04-23E1-D20F-D8E7-D514E49CA0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5C2059-D344-0C28-C8C3-B348EEEE6DC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75AAAFF-666D-4B99-BFC6-E3C0564A8112}" type="datetimeFigureOut">
              <a:rPr lang="en-US"/>
              <a:pPr>
                <a:defRPr/>
              </a:pPr>
              <a:t>2/16/2026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1F09965-498A-BF4C-40C9-C2D3A32C14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BF2617B-FEC3-EA24-FD04-DF4B1FF56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5C8A78-E888-20EF-AA4C-2BCEDC85BD3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92E4F-2237-A733-EAC3-FA53AA0CF5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4514A42-8CE9-4A25-A22B-93C58E7727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514A42-8CE9-4A25-A22B-93C58E77278C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5562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BB00D283-02DB-A81C-1557-1353CF4FF6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185F5865-F01A-414F-C28B-2295CB8049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3D374B2F-83C0-793C-779D-BE53028BC9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BE0DC0C-7E81-4333-A059-2A7A28ECFE6A}" type="slidenum">
              <a:rPr lang="en-US" altLang="en-US" sz="1200" smtClean="0"/>
              <a:pPr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A160B79-33EB-AE32-A570-EADEA0A9354F}"/>
              </a:ext>
            </a:extLst>
          </p:cNvPr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56DCE1-1EF0-0A7F-F76B-F66CC15C2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12819-31FF-4217-9286-C7A48CF0EDE1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C3780AF-93B7-CF44-B4CE-09B8186CF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125CF0-67EB-B3C7-D078-FB004833E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C5EBC-5A1F-44E3-ACEB-F71CCFDD2FAA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930765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19C76-6AA5-BF01-D88A-D494C9A4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06EC3-A191-4F9A-8377-67E807EE8D01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0534E-6D58-F652-2172-E488791F7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DF606-78E1-90C5-57EB-0E200A830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693F-0903-44F4-8A6C-2C3CD66B9C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807728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48707-89EE-F8ED-D98B-24018B0C9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AFA2E-332D-4DE9-9EC2-BF001B4B27CD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1BDFC-3788-CBF6-52EA-DF4262145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FDC5A-71C7-345E-0A2F-DDE462FA6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5F512-DA08-4995-B64A-7ADA318DBA6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4308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CFAD1E-4E8B-F30E-3AB6-362E7C0CE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0086-FE1C-4E77-A823-241D8791E573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F2110-F4ED-B9EA-3015-18D99AA8F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3F1F6-9263-D133-2652-CC44015A9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4EA3D-FD16-4EDA-841C-B4723CCCFC1A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19558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B318B09-CF86-43D5-478D-D58DF7B7DCD6}"/>
              </a:ext>
            </a:extLst>
          </p:cNvPr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8BC6EC3-7029-1C30-46FB-57CD4A742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D34F7-90A6-4DBA-8A44-5B560432F03A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CF2CF92-6EFF-168F-71F3-08FCDDE2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2B26B6B-E5C7-1AE3-D519-6F8446604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BF08-CA4C-4816-BE6E-DC1DF578215B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400578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290DED-4CC1-6F55-2616-FADE57261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BC905-04F0-4146-89C5-64EAEECFFAF6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EBEF8BC-B184-053B-07C5-502AA7F24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A4F2C3-2246-C98E-BEC2-9C63B3F1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4720B-CE79-455F-8938-1B7B7DEF5FF3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353256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4B08AB7-9F3B-F33F-2326-FA84A3677A6E}"/>
              </a:ext>
            </a:extLst>
          </p:cNvPr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59CB3397-0E7B-C9F8-239E-82A52DACC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42F24-2498-4CD8-9135-6EBACEF4F1CB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CFA3A585-C694-56A3-B471-0138AF167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C0C9112-EA08-F937-1D2B-13A808781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9CA31-2B94-4890-A59A-796559FCD0F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98331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F8F063F-9754-51B2-1EA5-DD864EB52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0F8D-D22E-4D12-BE96-916606A98735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FC32C8D-60A8-797F-C04C-B732073CE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30162CC-EBEE-90BB-AA70-9D3838D86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FD7D2-B930-4374-9E07-9B4C3125C82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25655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E718C80-FB73-FBFB-35DF-AE6A8B245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5D377-1A3A-4827-AEB1-934D442EC255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9A0241A-023A-ED13-92FB-541BED7A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78221F9-87E0-C7AF-717A-511D44A9B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5B946-F66A-46E9-A570-8905F5A701E2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6603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54F39E8-4EF2-D4C4-9022-A67EA23883CF}"/>
              </a:ext>
            </a:extLst>
          </p:cNvPr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E2B39F33-908D-CC26-3773-22757E9C0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F065E-8E01-4789-AD88-DEEDAE62AF59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B45EC64-B5ED-8657-D2AF-274B08C24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4BF24914-DB50-2D08-484E-9C5A29D7F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A28A7-CDF1-449B-B55F-8CDB594733C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99614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DFA8F5-2602-0D84-56B5-87011C03D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003B5-8DC0-4E4F-91AA-E54851A63C21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C432F4B-2BBC-6109-D6ED-C3E3B798C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4A5639-FBC9-93AC-8EEC-FDCA2AA8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E74AD-8D1D-4ABC-93F9-569B92F6F3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039299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7F7963-56B3-8F1A-A0CD-F30E9E258C22}"/>
              </a:ext>
            </a:extLst>
          </p:cNvPr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D6A4E5-EF7B-4FE1-D140-2E784DEE9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BA0E098E-160F-63F8-DB3E-F81C1F29BB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71D9C4-F67E-4434-5AB0-46481B3A73B3}"/>
              </a:ext>
            </a:extLst>
          </p:cNvPr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81911-3EF7-9B7D-1C49-23733147B0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 i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29FDF4-9D21-4DEE-8365-DF09DA0F5863}" type="datetimeFigureOut">
              <a:rPr lang="el-GR"/>
              <a:pPr>
                <a:defRPr/>
              </a:pPr>
              <a:t>16/2/2026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CBEB7-6B3E-5A5B-8D73-61BE78B665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 i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C690D-593A-27E0-1F8C-1BB13BB36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A53EEA7-4262-4686-9DE1-5FBF84113A53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6" r:id="rId2"/>
    <p:sldLayoutId id="2147483984" r:id="rId3"/>
    <p:sldLayoutId id="2147483977" r:id="rId4"/>
    <p:sldLayoutId id="2147483985" r:id="rId5"/>
    <p:sldLayoutId id="2147483978" r:id="rId6"/>
    <p:sldLayoutId id="2147483979" r:id="rId7"/>
    <p:sldLayoutId id="2147483986" r:id="rId8"/>
    <p:sldLayoutId id="2147483980" r:id="rId9"/>
    <p:sldLayoutId id="2147483981" r:id="rId10"/>
    <p:sldLayoutId id="21474839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class.hmu.gr/courses/ECE244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233DE-C6F3-51B4-97A1-6522FF6EAB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Informatics Engineering</a:t>
            </a:r>
            <a:endParaRPr lang="el-G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71" name="Subtitle 2">
            <a:extLst>
              <a:ext uri="{FF2B5EF4-FFF2-40B4-BE49-F238E27FC236}">
                <a16:creationId xmlns:a16="http://schemas.microsoft.com/office/drawing/2014/main" id="{0E21C8C5-CFAA-6467-1F04-71BA0F46A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7013" cy="1752600"/>
          </a:xfrm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dirty="0">
                <a:solidFill>
                  <a:srgbClr val="57576E"/>
                </a:solidFill>
                <a:latin typeface="Calibri"/>
                <a:cs typeface="Calibri"/>
              </a:rPr>
              <a:t>Department of Electronics &amp; Computer Engineering </a:t>
            </a:r>
            <a:endParaRPr lang="el-GR" dirty="0">
              <a:ea typeface="+mn-lt"/>
              <a:cs typeface="+mn-lt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dirty="0">
                <a:solidFill>
                  <a:srgbClr val="57576E"/>
                </a:solidFill>
                <a:latin typeface="Calibri"/>
                <a:cs typeface="Calibri"/>
              </a:rPr>
              <a:t>Hellenic Mediterranean University</a:t>
            </a:r>
            <a:endParaRPr lang="el-G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5620C-B9AB-F8BF-E824-ED52599F2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Applicant profile</a:t>
            </a:r>
            <a:endParaRPr lang="el-G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5C29F469-DC99-908C-3749-55E164912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99714" cy="4876800"/>
          </a:xfrm>
        </p:spPr>
        <p:txBody>
          <a:bodyPr/>
          <a:lstStyle/>
          <a:p>
            <a:pPr marL="361950" indent="-273050"/>
            <a:r>
              <a:rPr lang="en-US" alt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Pre-requisites</a:t>
            </a:r>
            <a:endParaRPr lang="en-US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7388" lvl="1" indent="-287338">
              <a:buFont typeface="Arial" panose="020B0604020202020204" pitchFamily="34" charset="0"/>
              <a:buChar char="‒"/>
            </a:pP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Motivation and commitment</a:t>
            </a:r>
          </a:p>
          <a:p>
            <a:pPr marL="687388" lvl="1" indent="-287338">
              <a:buFont typeface="Arial" panose="020B0604020202020204" pitchFamily="34" charset="0"/>
              <a:buChar char="‒"/>
            </a:pP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No pre-requisite of specific technology   </a:t>
            </a:r>
          </a:p>
          <a:p>
            <a:pPr marL="361950" indent="-273050"/>
            <a:r>
              <a:rPr lang="en-US" alt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Skills</a:t>
            </a:r>
          </a:p>
          <a:p>
            <a:pPr marL="687388" lvl="1" indent="-287338">
              <a:buFont typeface="Arial" panose="020B0604020202020204" pitchFamily="34" charset="0"/>
              <a:buChar char="‒"/>
            </a:pP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Analytical and design-oriented thinking</a:t>
            </a:r>
          </a:p>
          <a:p>
            <a:pPr marL="687388" lvl="1" indent="-287338">
              <a:buFont typeface="Arial" panose="020B0604020202020204" pitchFamily="34" charset="0"/>
              <a:buChar char="‒"/>
            </a:pP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Capability to study foreign scholarship</a:t>
            </a:r>
          </a:p>
          <a:p>
            <a:pPr marL="361950" indent="-273050"/>
            <a:r>
              <a:rPr lang="en-US" alt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Expected weekly workload (over and above attendance)</a:t>
            </a:r>
          </a:p>
          <a:p>
            <a:pPr marL="687388" lvl="1" indent="-287338">
              <a:buFont typeface="Arial" panose="020B0604020202020204" pitchFamily="34" charset="0"/>
              <a:buChar char="‒"/>
            </a:pPr>
            <a:r>
              <a:rPr lang="en-US" altLang="en-US" sz="280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man-days per week</a:t>
            </a:r>
          </a:p>
          <a:p>
            <a:endParaRPr lang="en-US" altLang="en-US" dirty="0"/>
          </a:p>
          <a:p>
            <a:endParaRPr lang="el-G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9355E-9AC2-6ED5-77C3-FF6F7BDF7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Course title &amp; identity</a:t>
            </a:r>
            <a:endParaRPr lang="el-G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C2B45A27-5D73-699C-E1A3-F19D7F3E9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4" y="1534392"/>
            <a:ext cx="8578850" cy="5145088"/>
          </a:xfrm>
        </p:spPr>
        <p:txBody>
          <a:bodyPr/>
          <a:lstStyle/>
          <a:p>
            <a:pPr marL="182245" indent="-182245">
              <a:buFont typeface="Arial" charset="0"/>
              <a:buChar char="•"/>
              <a:defRPr/>
            </a:pPr>
            <a:r>
              <a:rPr lang="en-US" sz="3200" dirty="0">
                <a:latin typeface="Calibri"/>
                <a:cs typeface="Calibri"/>
              </a:rPr>
              <a:t>Title</a:t>
            </a:r>
          </a:p>
          <a:p>
            <a:pPr marL="514350" lvl="1" indent="-287338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‒"/>
              <a:defRPr/>
            </a:pPr>
            <a:r>
              <a:rPr lang="en-US" sz="2800" i="1" dirty="0">
                <a:solidFill>
                  <a:srgbClr val="FF0000"/>
                </a:solidFill>
                <a:latin typeface="Calibri"/>
                <a:cs typeface="Calibri"/>
              </a:rPr>
              <a:t>Topics in Management Information Systems (MIS)</a:t>
            </a:r>
          </a:p>
          <a:p>
            <a:pPr marL="182245" lvl="1" indent="-182245">
              <a:buFont typeface="Arial" charset="0"/>
              <a:buChar char="•"/>
              <a:defRPr/>
            </a:pPr>
            <a:r>
              <a:rPr lang="en-US" sz="3200" dirty="0">
                <a:latin typeface="Calibri"/>
                <a:cs typeface="Calibri"/>
              </a:rPr>
              <a:t>Teaching</a:t>
            </a:r>
          </a:p>
          <a:p>
            <a:pPr marL="514350" lvl="1" indent="-287338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‒"/>
              <a:defRPr/>
            </a:pPr>
            <a:r>
              <a:rPr lang="en-US" sz="2800" dirty="0">
                <a:latin typeface="Calibri"/>
                <a:cs typeface="Calibri"/>
              </a:rPr>
              <a:t>Three (3) hour </a:t>
            </a:r>
            <a:r>
              <a:rPr lang="en-US" sz="2800" i="1" dirty="0">
                <a:solidFill>
                  <a:srgbClr val="FF0000"/>
                </a:solidFill>
                <a:latin typeface="Calibri"/>
                <a:cs typeface="Calibri"/>
              </a:rPr>
              <a:t>lectures </a:t>
            </a:r>
            <a:r>
              <a:rPr lang="en-US" sz="2800" dirty="0">
                <a:latin typeface="Calibri"/>
                <a:cs typeface="Calibri"/>
              </a:rPr>
              <a:t>with laboratory classes as needed</a:t>
            </a:r>
          </a:p>
          <a:p>
            <a:pPr marL="182245" indent="-182245">
              <a:buFont typeface="Arial" charset="0"/>
              <a:buChar char="•"/>
              <a:defRPr/>
            </a:pPr>
            <a:r>
              <a:rPr lang="en-US" sz="3200" dirty="0">
                <a:latin typeface="Calibri"/>
                <a:cs typeface="Calibri"/>
              </a:rPr>
              <a:t>Focus</a:t>
            </a:r>
            <a:endParaRPr lang="en-US" sz="3200" i="1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514350" lvl="1" indent="-287338"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‒"/>
              <a:defRPr/>
            </a:pPr>
            <a:r>
              <a:rPr lang="en-US" sz="2800" i="1" dirty="0">
                <a:solidFill>
                  <a:srgbClr val="FF0000"/>
                </a:solidFill>
                <a:latin typeface="Calibri"/>
                <a:cs typeface="Calibri"/>
              </a:rPr>
              <a:t>Information Systems / Enterprise computing</a:t>
            </a:r>
          </a:p>
          <a:p>
            <a:pPr marL="182245" indent="-182245">
              <a:buFont typeface="Arial" charset="0"/>
              <a:buChar char="•"/>
              <a:defRPr/>
            </a:pPr>
            <a:r>
              <a:rPr lang="en-US" sz="3200" dirty="0">
                <a:latin typeface="Calibri"/>
                <a:cs typeface="Calibri"/>
              </a:rPr>
              <a:t>Course delivered through </a:t>
            </a:r>
            <a:r>
              <a:rPr lang="en-US" sz="3200" i="1" dirty="0">
                <a:solidFill>
                  <a:srgbClr val="FF0000"/>
                </a:solidFill>
                <a:latin typeface="Calibri"/>
                <a:cs typeface="Calibri"/>
              </a:rPr>
              <a:t>Open Class</a:t>
            </a:r>
            <a:endParaRPr lang="en-US" sz="3200" i="1" dirty="0">
              <a:solidFill>
                <a:srgbClr val="292934"/>
              </a:solidFill>
              <a:latin typeface="Calibri"/>
              <a:cs typeface="Calibri"/>
            </a:endParaRPr>
          </a:p>
          <a:p>
            <a:pPr marL="514350" lvl="1" indent="-287338">
              <a:buFont typeface="Arial" panose="020B0604020202020204" pitchFamily="34" charset="0"/>
              <a:buChar char="‒"/>
              <a:defRPr/>
            </a:pPr>
            <a:r>
              <a:rPr lang="en-US" sz="2800" dirty="0">
                <a:latin typeface="Arial"/>
                <a:cs typeface="Arial"/>
                <a:hlinkClick r:id="rId2"/>
              </a:rPr>
              <a:t>https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://eclass.hmu.gr/courses/ECE244/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2800" dirty="0">
              <a:ea typeface="+mn-lt"/>
              <a:cs typeface="+mn-lt"/>
            </a:endParaRPr>
          </a:p>
          <a:p>
            <a:pPr lvl="1" indent="-182245">
              <a:buFont typeface="Arial" charset="0"/>
              <a:buChar char="•"/>
              <a:defRPr/>
            </a:pPr>
            <a:endParaRPr lang="en-US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0C0BB-F8A4-938C-EE59-D8B143290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alibri"/>
                <a:cs typeface="Calibri"/>
              </a:rPr>
              <a:t>Objectives &amp; methods</a:t>
            </a:r>
            <a:endParaRPr lang="el-G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7E31D5C4-A08B-BCE1-5C38-9CFC8E5C9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5145088"/>
          </a:xfrm>
        </p:spPr>
        <p:txBody>
          <a:bodyPr/>
          <a:lstStyle/>
          <a:p>
            <a:pPr marL="361950" indent="-2730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,Sans-Serif" charset="0"/>
              <a:buChar char="•"/>
              <a:defRPr/>
            </a:pPr>
            <a:r>
              <a:rPr lang="en-US" sz="3200" dirty="0">
                <a:latin typeface="Calibri"/>
                <a:cs typeface="Calibri"/>
              </a:rPr>
              <a:t>Learning objectives</a:t>
            </a:r>
            <a:endParaRPr lang="en-US" sz="3200" dirty="0">
              <a:latin typeface="Calibri"/>
              <a:ea typeface="+mn-lt"/>
              <a:cs typeface="Calibri"/>
            </a:endParaRPr>
          </a:p>
          <a:p>
            <a:pPr marL="715963" lvl="1" indent="-36195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Arial,Sans-Serif" charset="0"/>
              <a:buChar char="‒"/>
              <a:defRPr/>
            </a:pPr>
            <a:r>
              <a:rPr lang="en-US" sz="2800" dirty="0">
                <a:latin typeface="Calibri"/>
                <a:cs typeface="Calibri"/>
              </a:rPr>
              <a:t>Gaining insights into the </a:t>
            </a:r>
            <a:r>
              <a:rPr lang="en-US" sz="2800" i="1" dirty="0">
                <a:solidFill>
                  <a:srgbClr val="FF0000"/>
                </a:solidFill>
                <a:latin typeface="Calibri"/>
                <a:cs typeface="Calibri"/>
              </a:rPr>
              <a:t>disruptive</a:t>
            </a:r>
            <a:r>
              <a:rPr lang="en-US" sz="2800" dirty="0">
                <a:latin typeface="Calibri"/>
                <a:cs typeface="Calibri"/>
              </a:rPr>
              <a:t> role of technology in modern </a:t>
            </a:r>
            <a:r>
              <a:rPr lang="en-US" sz="2800" i="1" dirty="0">
                <a:latin typeface="Calibri"/>
                <a:cs typeface="Calibri"/>
              </a:rPr>
              <a:t>enterprises</a:t>
            </a:r>
            <a:endParaRPr lang="en-US" sz="2800" dirty="0">
              <a:latin typeface="Calibri"/>
              <a:ea typeface="+mn-lt"/>
              <a:cs typeface="Calibri"/>
            </a:endParaRPr>
          </a:p>
          <a:p>
            <a:pPr marL="1166813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Wingdings" panose="05000000000000000000" pitchFamily="2" charset="2"/>
              <a:buChar char="ü"/>
              <a:defRPr/>
            </a:pPr>
            <a:r>
              <a:rPr lang="en-US" dirty="0">
                <a:latin typeface="Calibri"/>
                <a:cs typeface="Calibri"/>
              </a:rPr>
              <a:t>What is technology-based disruption</a:t>
            </a:r>
          </a:p>
          <a:p>
            <a:pPr marL="1166813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Wingdings" panose="05000000000000000000" pitchFamily="2" charset="2"/>
              <a:buChar char="ü"/>
              <a:defRPr/>
            </a:pPr>
            <a:r>
              <a:rPr lang="en-US" dirty="0">
                <a:latin typeface="Calibri"/>
                <a:cs typeface="Calibri"/>
              </a:rPr>
              <a:t>How is disruption effected today (i.e., sharing economy, platform economy, etc.)</a:t>
            </a:r>
          </a:p>
          <a:p>
            <a:pPr marL="715963" lvl="1" indent="-36195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Arial" panose="020B0604020202020204" pitchFamily="34" charset="0"/>
              <a:buChar char="‒"/>
              <a:defRPr/>
            </a:pPr>
            <a:r>
              <a:rPr lang="en-US" sz="2800" dirty="0">
                <a:latin typeface="Calibri"/>
                <a:cs typeface="Calibri"/>
              </a:rPr>
              <a:t>Implications on a broad range of MIS topics including</a:t>
            </a:r>
          </a:p>
          <a:p>
            <a:pPr marL="1166813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Wingdings" panose="05000000000000000000" pitchFamily="2" charset="2"/>
              <a:buChar char="ü"/>
              <a:defRPr/>
            </a:pP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Data management strategy </a:t>
            </a:r>
            <a:r>
              <a:rPr lang="en-US" dirty="0">
                <a:latin typeface="Calibri"/>
                <a:cs typeface="Calibri"/>
              </a:rPr>
              <a:t>and 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data-driven enterprises</a:t>
            </a:r>
          </a:p>
          <a:p>
            <a:pPr marL="1166813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Wingdings" panose="05000000000000000000" pitchFamily="2" charset="2"/>
              <a:buChar char="ü"/>
              <a:defRPr/>
            </a:pP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Re-organizing business routines </a:t>
            </a:r>
            <a:r>
              <a:rPr lang="en-US" dirty="0">
                <a:latin typeface="Calibri"/>
                <a:cs typeface="Calibri"/>
              </a:rPr>
              <a:t>and new enterprise 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architectures</a:t>
            </a:r>
            <a:r>
              <a:rPr lang="en-US" dirty="0">
                <a:latin typeface="Calibri"/>
                <a:cs typeface="Calibri"/>
              </a:rPr>
              <a:t> </a:t>
            </a:r>
          </a:p>
          <a:p>
            <a:pPr marL="1166813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Wingdings" panose="05000000000000000000" pitchFamily="2" charset="2"/>
              <a:buChar char="ü"/>
              <a:defRPr/>
            </a:pP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Digital platforms </a:t>
            </a:r>
            <a:r>
              <a:rPr lang="en-US" dirty="0">
                <a:latin typeface="Calibri"/>
                <a:cs typeface="Calibri"/>
              </a:rPr>
              <a:t>and the 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sharing economy</a:t>
            </a:r>
          </a:p>
          <a:p>
            <a:pPr marL="1166813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Wingdings" panose="05000000000000000000" pitchFamily="2" charset="2"/>
              <a:buChar char="ü"/>
              <a:defRPr/>
            </a:pPr>
            <a:r>
              <a:rPr lang="en-US" dirty="0">
                <a:latin typeface="Calibri"/>
                <a:cs typeface="Calibri"/>
              </a:rPr>
              <a:t>Collaboration practices in 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data-driven enterprises</a:t>
            </a:r>
            <a:r>
              <a:rPr lang="en-US" dirty="0">
                <a:latin typeface="Calibri"/>
                <a:cs typeface="Calibri"/>
              </a:rPr>
              <a:t>, etc.</a:t>
            </a:r>
            <a:endParaRPr lang="en-US" dirty="0">
              <a:ea typeface="+mn-lt"/>
              <a:cs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0C0BB-F8A4-938C-EE59-D8B143290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alibri"/>
                <a:cs typeface="Calibri"/>
              </a:rPr>
              <a:t>Objectives &amp; methods (cont.)</a:t>
            </a:r>
            <a:endParaRPr lang="el-G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7E31D5C4-A08B-BCE1-5C38-9CFC8E5C9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518358" cy="5145088"/>
          </a:xfrm>
        </p:spPr>
        <p:txBody>
          <a:bodyPr/>
          <a:lstStyle/>
          <a:p>
            <a:pPr marL="361950" indent="-2730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,Sans-Serif" charset="0"/>
              <a:buChar char="•"/>
              <a:defRPr/>
            </a:pPr>
            <a:r>
              <a:rPr lang="en-US" sz="3200" dirty="0">
                <a:latin typeface="Calibri"/>
                <a:cs typeface="Calibri"/>
              </a:rPr>
              <a:t>Methods</a:t>
            </a:r>
            <a:endParaRPr lang="en-US" sz="3200" dirty="0">
              <a:latin typeface="Calibri"/>
              <a:ea typeface="+mn-lt"/>
              <a:cs typeface="Calibri"/>
            </a:endParaRPr>
          </a:p>
          <a:p>
            <a:pPr marL="715963" lvl="1" indent="-354013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Arial,Sans-Serif" charset="0"/>
              <a:buChar char="‒"/>
              <a:defRPr/>
            </a:pPr>
            <a:r>
              <a:rPr lang="en-US" sz="2800" dirty="0">
                <a:latin typeface="Calibri"/>
                <a:cs typeface="Calibri"/>
              </a:rPr>
              <a:t>Descriptive case study research</a:t>
            </a:r>
          </a:p>
          <a:p>
            <a:pPr lvl="2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Arial" charset="0"/>
              <a:buChar char="•"/>
              <a:defRPr/>
            </a:pPr>
            <a:r>
              <a:rPr lang="en-US" dirty="0">
                <a:latin typeface="Calibri"/>
                <a:cs typeface="Calibri"/>
              </a:rPr>
              <a:t>Working with structured case studies for either 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reflection</a:t>
            </a:r>
            <a:r>
              <a:rPr lang="en-US" dirty="0">
                <a:latin typeface="Calibri"/>
                <a:cs typeface="Calibri"/>
              </a:rPr>
              <a:t> or 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analytical</a:t>
            </a:r>
            <a:r>
              <a:rPr lang="en-US" dirty="0">
                <a:latin typeface="Calibri"/>
                <a:cs typeface="Calibri"/>
              </a:rPr>
              <a:t> insight</a:t>
            </a:r>
            <a:endParaRPr lang="en-US" dirty="0">
              <a:latin typeface="Arial"/>
              <a:cs typeface="Arial"/>
            </a:endParaRPr>
          </a:p>
          <a:p>
            <a:pPr lvl="2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Arial" charset="0"/>
              <a:buChar char="•"/>
              <a:defRPr/>
            </a:pPr>
            <a:r>
              <a:rPr lang="en-US" dirty="0">
                <a:latin typeface="Calibri"/>
                <a:cs typeface="Calibri"/>
              </a:rPr>
              <a:t>Real-life problem description and 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reflection</a:t>
            </a:r>
            <a:r>
              <a:rPr lang="en-US" dirty="0">
                <a:latin typeface="Calibri"/>
                <a:cs typeface="Calibri"/>
              </a:rPr>
              <a:t> on how certain issues can be remedied</a:t>
            </a:r>
            <a:endParaRPr lang="en-US" dirty="0">
              <a:latin typeface="Arial"/>
              <a:cs typeface="Arial"/>
            </a:endParaRPr>
          </a:p>
          <a:p>
            <a:pPr lvl="2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Arial" charset="0"/>
              <a:buChar char="•"/>
              <a:defRPr/>
            </a:pPr>
            <a:r>
              <a:rPr lang="en-US" dirty="0">
                <a:latin typeface="Calibri"/>
                <a:cs typeface="Calibri"/>
              </a:rPr>
              <a:t>Acquaintance with specific </a:t>
            </a:r>
            <a:r>
              <a:rPr lang="en-US" i="1" dirty="0">
                <a:latin typeface="Calibri"/>
                <a:cs typeface="Calibri"/>
              </a:rPr>
              <a:t>analytical</a:t>
            </a:r>
            <a:r>
              <a:rPr lang="en-US" dirty="0">
                <a:latin typeface="Calibri"/>
                <a:cs typeface="Calibri"/>
              </a:rPr>
              <a:t> &amp; 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empirical</a:t>
            </a:r>
            <a:r>
              <a:rPr lang="en-US" dirty="0">
                <a:latin typeface="Calibri"/>
                <a:cs typeface="Calibri"/>
              </a:rPr>
              <a:t> constructs / techniques</a:t>
            </a:r>
          </a:p>
          <a:p>
            <a:pPr marL="1165543" lvl="3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latin typeface="Calibri"/>
                <a:cs typeface="Calibri"/>
              </a:rPr>
              <a:t>Qualitative / quantitative </a:t>
            </a:r>
            <a:r>
              <a:rPr lang="en-US" sz="2000" i="1" dirty="0">
                <a:solidFill>
                  <a:srgbClr val="FF0000"/>
                </a:solidFill>
                <a:latin typeface="Calibri"/>
                <a:cs typeface="Calibri"/>
              </a:rPr>
              <a:t>data analysis</a:t>
            </a:r>
            <a:endParaRPr lang="en-US" sz="2000" i="1" dirty="0">
              <a:solidFill>
                <a:srgbClr val="FF0000"/>
              </a:solidFill>
              <a:latin typeface="Calibri"/>
              <a:ea typeface="+mn-lt"/>
              <a:cs typeface="Calibri"/>
            </a:endParaRPr>
          </a:p>
          <a:p>
            <a:pPr marL="1165543" lvl="3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latin typeface="Calibri"/>
                <a:cs typeface="Calibri"/>
              </a:rPr>
              <a:t>Structured </a:t>
            </a:r>
            <a:r>
              <a:rPr lang="en-US" sz="2000" i="1" dirty="0">
                <a:solidFill>
                  <a:srgbClr val="FF0000"/>
                </a:solidFill>
                <a:latin typeface="Calibri"/>
                <a:cs typeface="Calibri"/>
              </a:rPr>
              <a:t>argumentation </a:t>
            </a:r>
            <a:r>
              <a:rPr lang="en-US" sz="2000" dirty="0">
                <a:latin typeface="Calibri"/>
                <a:cs typeface="Calibri"/>
              </a:rPr>
              <a:t>(state of the art reviews, critical thinking, presentation skills)</a:t>
            </a:r>
            <a:endParaRPr lang="en-US" sz="2000" i="1" dirty="0">
              <a:solidFill>
                <a:srgbClr val="FF0000"/>
              </a:solidFill>
              <a:latin typeface="Calibri"/>
              <a:cs typeface="Calibri"/>
            </a:endParaRPr>
          </a:p>
          <a:p>
            <a:pPr lvl="2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3A299"/>
              </a:buClr>
              <a:buFont typeface="Arial" charset="0"/>
              <a:buChar char="•"/>
              <a:defRPr/>
            </a:pPr>
            <a:r>
              <a:rPr lang="en-US" dirty="0">
                <a:latin typeface="Calibri"/>
                <a:cs typeface="Calibri"/>
              </a:rPr>
              <a:t>Notations for representing enterprise workflows, 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routines </a:t>
            </a:r>
            <a:r>
              <a:rPr lang="en-US" dirty="0">
                <a:latin typeface="Calibri"/>
                <a:cs typeface="Calibri"/>
              </a:rPr>
              <a:t>and </a:t>
            </a:r>
            <a:r>
              <a:rPr lang="en-US" i="1" dirty="0">
                <a:solidFill>
                  <a:srgbClr val="FF0000"/>
                </a:solidFill>
                <a:latin typeface="Calibri"/>
                <a:cs typeface="Calibri"/>
              </a:rPr>
              <a:t>data-oriented challenges</a:t>
            </a:r>
            <a:endParaRPr lang="en-US" i="1" dirty="0">
              <a:solidFill>
                <a:srgbClr val="FF0000"/>
              </a:solidFill>
              <a:latin typeface="Calibri"/>
              <a:ea typeface="+mn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1549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30EE1-9378-93D3-539E-7BBFCC9D6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Themes and focus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9B786034-C41B-D68B-E26E-10CF7B13F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044167" cy="5141913"/>
          </a:xfrm>
        </p:spPr>
        <p:txBody>
          <a:bodyPr/>
          <a:lstStyle/>
          <a:p>
            <a:pPr marL="361950" indent="-2730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800" dirty="0">
                <a:latin typeface="Calibri"/>
                <a:cs typeface="Calibri"/>
              </a:rPr>
              <a:t>Overview</a:t>
            </a:r>
            <a:endParaRPr lang="en-US" sz="2800" dirty="0">
              <a:latin typeface="Calibri"/>
              <a:ea typeface="+mn-lt"/>
              <a:cs typeface="Calibri"/>
            </a:endParaRPr>
          </a:p>
          <a:p>
            <a:pPr lvl="1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Symbol,Sans-Serif" panose="020B0604020202020204" pitchFamily="34" charset="0"/>
              <a:buChar char="-"/>
            </a:pPr>
            <a:r>
              <a:rPr lang="en-US" sz="2400" dirty="0">
                <a:latin typeface="Calibri"/>
                <a:cs typeface="Calibri"/>
              </a:rPr>
              <a:t>Classical perspectives on MIS</a:t>
            </a:r>
            <a:endParaRPr lang="en-US" sz="2400" dirty="0">
              <a:ea typeface="+mn-lt"/>
              <a:cs typeface="+mn-lt"/>
            </a:endParaRPr>
          </a:p>
          <a:p>
            <a:pPr lvl="2" indent="-182245">
              <a:buFont typeface="Arial" panose="05050102010706020507" pitchFamily="18" charset="2"/>
              <a:buChar char="•"/>
            </a:pPr>
            <a:r>
              <a:rPr lang="en-US" sz="2000" dirty="0">
                <a:latin typeface="Calibri"/>
                <a:cs typeface="Calibri"/>
              </a:rPr>
              <a:t>Transaction Processing Systems, Knowledge management Systems, Management Information Systems</a:t>
            </a:r>
            <a:endParaRPr lang="en-US" sz="2000" dirty="0">
              <a:latin typeface="Calibri"/>
              <a:ea typeface="+mn-lt"/>
              <a:cs typeface="Calibri"/>
            </a:endParaRPr>
          </a:p>
          <a:p>
            <a:pPr lvl="1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Symbol,Sans-Serif" panose="020B0604020202020204" pitchFamily="34" charset="0"/>
              <a:buChar char="-"/>
            </a:pPr>
            <a:r>
              <a:rPr lang="en-US" sz="2400" dirty="0">
                <a:latin typeface="Calibri"/>
                <a:cs typeface="Calibri"/>
              </a:rPr>
              <a:t>Business routines</a:t>
            </a:r>
            <a:endParaRPr lang="en-US" sz="2800" dirty="0">
              <a:latin typeface="Arial"/>
              <a:cs typeface="Arial"/>
            </a:endParaRPr>
          </a:p>
          <a:p>
            <a:pPr lvl="2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000" dirty="0">
                <a:latin typeface="Calibri"/>
                <a:cs typeface="Calibri"/>
              </a:rPr>
              <a:t>Structured notations, Narrative networks  </a:t>
            </a:r>
          </a:p>
          <a:p>
            <a:pPr lvl="1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Symbol,Sans-Serif" panose="020B0604020202020204" pitchFamily="34" charset="0"/>
              <a:buChar char="-"/>
            </a:pPr>
            <a:r>
              <a:rPr lang="en-US" sz="2400" dirty="0">
                <a:latin typeface="Calibri"/>
                <a:cs typeface="Calibri"/>
              </a:rPr>
              <a:t>Enterprise data management</a:t>
            </a:r>
            <a:endParaRPr lang="en-US" sz="2400" dirty="0">
              <a:ea typeface="+mn-lt"/>
              <a:cs typeface="+mn-lt"/>
            </a:endParaRPr>
          </a:p>
          <a:p>
            <a:pPr lvl="2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000" dirty="0">
                <a:latin typeface="Calibri"/>
                <a:cs typeface="Calibri"/>
              </a:rPr>
              <a:t>Data management</a:t>
            </a:r>
            <a:endParaRPr lang="en-US" sz="2000" dirty="0">
              <a:ea typeface="+mn-lt"/>
              <a:cs typeface="+mn-lt"/>
            </a:endParaRPr>
          </a:p>
          <a:p>
            <a:pPr lvl="2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000" dirty="0">
                <a:latin typeface="Calibri"/>
                <a:cs typeface="Calibri"/>
              </a:rPr>
              <a:t>Data-driven strategy</a:t>
            </a:r>
            <a:endParaRPr lang="en-US" sz="2000" dirty="0">
              <a:ea typeface="+mn-lt"/>
              <a:cs typeface="+mn-lt"/>
            </a:endParaRPr>
          </a:p>
          <a:p>
            <a:pPr lvl="1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Symbol,Sans-Serif" panose="020B0604020202020204" pitchFamily="34" charset="0"/>
              <a:buChar char="-"/>
            </a:pPr>
            <a:r>
              <a:rPr lang="en-US" sz="2400" dirty="0">
                <a:latin typeface="Calibri"/>
                <a:cs typeface="Calibri"/>
              </a:rPr>
              <a:t>Disruptive technologies in context</a:t>
            </a:r>
            <a:endParaRPr lang="en-US" sz="2400" dirty="0">
              <a:latin typeface="Calibri"/>
              <a:ea typeface="+mn-lt"/>
              <a:cs typeface="Calibri"/>
            </a:endParaRPr>
          </a:p>
          <a:p>
            <a:pPr lvl="2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000" dirty="0">
                <a:latin typeface="Calibri"/>
                <a:cs typeface="Calibri"/>
              </a:rPr>
              <a:t>Digital platforms</a:t>
            </a:r>
            <a:endParaRPr lang="en-US" sz="2000" dirty="0">
              <a:latin typeface="Calibri"/>
              <a:ea typeface="+mn-lt"/>
              <a:cs typeface="Calibri"/>
            </a:endParaRPr>
          </a:p>
          <a:p>
            <a:pPr lvl="2" indent="-18224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000" dirty="0">
                <a:latin typeface="Calibri"/>
                <a:cs typeface="Calibri"/>
              </a:rPr>
              <a:t>Intra/inter-organizational collaboration</a:t>
            </a:r>
            <a:endParaRPr lang="en-US" sz="2800" dirty="0">
              <a:latin typeface="Calibri"/>
              <a:ea typeface="+mn-lt"/>
              <a:cs typeface="Calibri"/>
            </a:endParaRPr>
          </a:p>
          <a:p>
            <a:pPr marL="182245" indent="-182245"/>
            <a:endParaRPr lang="en-US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44" name="Content Placeholder 2">
            <a:extLst>
              <a:ext uri="{FF2B5EF4-FFF2-40B4-BE49-F238E27FC236}">
                <a16:creationId xmlns:a16="http://schemas.microsoft.com/office/drawing/2014/main" id="{AAF2A2A9-BD69-162C-B03D-AE8BAAFE78E1}"/>
              </a:ext>
            </a:extLst>
          </p:cNvPr>
          <p:cNvSpPr txBox="1">
            <a:spLocks/>
          </p:cNvSpPr>
          <p:nvPr/>
        </p:nvSpPr>
        <p:spPr bwMode="auto">
          <a:xfrm>
            <a:off x="5426075" y="1600200"/>
            <a:ext cx="3683000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 marL="182563"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730250" indent="-182563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004888" indent="-182563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187450" indent="-136525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6446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018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590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162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82245" indent="-182245"/>
            <a:r>
              <a:rPr lang="en-US" sz="2800" b="0" i="0" dirty="0">
                <a:latin typeface="Calibri"/>
                <a:cs typeface="Calibri"/>
              </a:rPr>
              <a:t>Case study </a:t>
            </a:r>
            <a:endParaRPr lang="en-US" sz="2800" b="0" i="0" dirty="0">
              <a:latin typeface="Arial"/>
              <a:cs typeface="Arial"/>
            </a:endParaRPr>
          </a:p>
          <a:p>
            <a:pPr marL="400050" lvl="2" indent="-171450">
              <a:buFont typeface="Symbol,Sans-Serif" panose="020B0604020202020204" pitchFamily="34" charset="0"/>
              <a:buChar char="-"/>
            </a:pPr>
            <a:r>
              <a:rPr lang="en-US" b="0" i="0" dirty="0">
                <a:latin typeface="Calibri"/>
                <a:cs typeface="Calibri"/>
              </a:rPr>
              <a:t>Variable focus</a:t>
            </a:r>
          </a:p>
          <a:p>
            <a:pPr marL="400050" lvl="2" indent="-171450">
              <a:buFont typeface="Symbol,Sans-Serif" panose="020B0604020202020204" pitchFamily="34" charset="0"/>
              <a:buChar char="-"/>
            </a:pPr>
            <a:r>
              <a:rPr lang="en-US" b="0" i="0" dirty="0">
                <a:latin typeface="Calibri"/>
                <a:cs typeface="Calibri"/>
              </a:rPr>
              <a:t>Two broad types</a:t>
            </a:r>
            <a:endParaRPr lang="en-US" b="0" i="0" dirty="0">
              <a:latin typeface="Arial"/>
              <a:cs typeface="Arial"/>
            </a:endParaRPr>
          </a:p>
          <a:p>
            <a:pPr lvl="2" indent="-182245">
              <a:buFont typeface="Symbol,Sans-Serif" panose="020B0604020202020204" pitchFamily="34" charset="0"/>
              <a:buChar char="-"/>
            </a:pPr>
            <a:r>
              <a:rPr lang="en-US" sz="2000" b="0" i="0" dirty="0">
                <a:latin typeface="Calibri"/>
                <a:cs typeface="Calibri"/>
              </a:rPr>
              <a:t>Reflection as a lens to case analysis</a:t>
            </a:r>
            <a:endParaRPr lang="en-US" sz="2000" b="0" i="0" dirty="0">
              <a:latin typeface="Arial"/>
              <a:cs typeface="Arial"/>
            </a:endParaRPr>
          </a:p>
          <a:p>
            <a:pPr marL="1004570" lvl="3" indent="-182245">
              <a:buFont typeface="Wingdings,Sans-Serif" panose="020B0604020202020204" pitchFamily="34" charset="0"/>
              <a:buChar char="ü"/>
            </a:pPr>
            <a:r>
              <a:rPr lang="en-US" sz="1800" b="0" i="0" dirty="0">
                <a:latin typeface="Calibri"/>
                <a:cs typeface="Calibri"/>
              </a:rPr>
              <a:t>Netflix</a:t>
            </a:r>
          </a:p>
          <a:p>
            <a:pPr marL="1004570" lvl="3" indent="-182245">
              <a:buFont typeface="Wingdings,Sans-Serif" panose="020B0604020202020204" pitchFamily="34" charset="0"/>
              <a:buChar char="ü"/>
            </a:pPr>
            <a:r>
              <a:rPr lang="en-US" sz="1800" b="0" i="0" dirty="0">
                <a:latin typeface="Calibri"/>
                <a:cs typeface="Calibri"/>
              </a:rPr>
              <a:t>Airbnb</a:t>
            </a:r>
          </a:p>
          <a:p>
            <a:pPr marL="1004570" lvl="3" indent="-182245">
              <a:buFont typeface="Wingdings,Sans-Serif" panose="020B0604020202020204" pitchFamily="34" charset="0"/>
              <a:buChar char="ü"/>
            </a:pPr>
            <a:r>
              <a:rPr lang="en-US" sz="1800" b="0" i="0" dirty="0">
                <a:latin typeface="Calibri"/>
                <a:cs typeface="Calibri"/>
              </a:rPr>
              <a:t>Uber</a:t>
            </a:r>
            <a:endParaRPr lang="en-US" sz="1800" b="0" i="0" dirty="0">
              <a:latin typeface="Arial"/>
              <a:cs typeface="Arial"/>
            </a:endParaRPr>
          </a:p>
          <a:p>
            <a:pPr lvl="2" indent="-182245">
              <a:buFont typeface="Symbol,Sans-Serif" panose="020B0604020202020204" pitchFamily="34" charset="0"/>
              <a:buChar char="-"/>
            </a:pPr>
            <a:r>
              <a:rPr lang="en-US" sz="2000" b="0" i="0" dirty="0">
                <a:latin typeface="Calibri"/>
                <a:cs typeface="Calibri"/>
              </a:rPr>
              <a:t>Analytical / empirical lens</a:t>
            </a:r>
            <a:endParaRPr lang="en-US" sz="2000" b="0" i="0" dirty="0">
              <a:latin typeface="Arial"/>
              <a:cs typeface="Arial"/>
            </a:endParaRPr>
          </a:p>
          <a:p>
            <a:pPr marL="1004570" lvl="3" indent="-182245">
              <a:buFont typeface="Wingdings,Sans-Serif" panose="020B0604020202020204" pitchFamily="34" charset="0"/>
              <a:buChar char="ü"/>
            </a:pPr>
            <a:r>
              <a:rPr lang="en-US" sz="1800" b="0" i="0" dirty="0">
                <a:latin typeface="Calibri"/>
                <a:cs typeface="Calibri"/>
              </a:rPr>
              <a:t>Travel industry</a:t>
            </a:r>
          </a:p>
          <a:p>
            <a:pPr marL="1004570" lvl="3" indent="-182245">
              <a:buFont typeface="Wingdings,Sans-Serif" panose="020B0604020202020204" pitchFamily="34" charset="0"/>
              <a:buChar char="ü"/>
            </a:pPr>
            <a:r>
              <a:rPr lang="en-US" sz="1800" b="0" i="0" dirty="0">
                <a:latin typeface="Calibri"/>
                <a:cs typeface="Calibri"/>
              </a:rPr>
              <a:t>Auctions</a:t>
            </a:r>
          </a:p>
          <a:p>
            <a:pPr marL="1004570" lvl="3" indent="-182245">
              <a:buFont typeface="Wingdings,Sans-Serif" panose="020B0604020202020204" pitchFamily="34" charset="0"/>
              <a:buChar char="ü"/>
            </a:pPr>
            <a:r>
              <a:rPr lang="en-US" sz="1800" b="0" i="0" dirty="0">
                <a:latin typeface="Calibri"/>
                <a:cs typeface="Calibri"/>
              </a:rPr>
              <a:t>Customer Relationship Management</a:t>
            </a:r>
          </a:p>
          <a:p>
            <a:pPr marL="182245" indent="-182245"/>
            <a:endParaRPr lang="en-US" altLang="en-US" sz="18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A9604-1464-DFBF-DCE2-B49446157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Laboratory work</a:t>
            </a:r>
            <a:endParaRPr lang="el-G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6413D15-C26C-2CE3-9051-7A19AA053BDD}"/>
              </a:ext>
            </a:extLst>
          </p:cNvPr>
          <p:cNvSpPr txBox="1">
            <a:spLocks/>
          </p:cNvSpPr>
          <p:nvPr/>
        </p:nvSpPr>
        <p:spPr bwMode="auto">
          <a:xfrm>
            <a:off x="457200" y="1600199"/>
            <a:ext cx="8686800" cy="282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730250" indent="-182563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004888" indent="-182563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187450" indent="-136525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6446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018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590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162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1950" indent="-273050">
              <a:lnSpc>
                <a:spcPct val="80000"/>
              </a:lnSpc>
            </a:pPr>
            <a:r>
              <a:rPr lang="en-US" altLang="en-US" sz="3200" b="0" i="0" dirty="0">
                <a:latin typeface="Calibri" panose="020F0502020204030204" pitchFamily="34" charset="0"/>
                <a:cs typeface="Calibri" panose="020F0502020204030204" pitchFamily="34" charset="0"/>
              </a:rPr>
              <a:t>Types of assessed work</a:t>
            </a:r>
            <a:endParaRPr lang="el-GR" altLang="en-US" sz="32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15963" lvl="1" indent="-354013">
              <a:buFont typeface="Arial" panose="020B0604020202020204" pitchFamily="34" charset="0"/>
              <a:buChar char="‒"/>
            </a:pPr>
            <a:r>
              <a:rPr lang="en-US" sz="2800" b="0" i="0" noProof="0" dirty="0">
                <a:latin typeface="Calibri" panose="020F0502020204030204" pitchFamily="34" charset="0"/>
                <a:cs typeface="Calibri" panose="020F0502020204030204" pitchFamily="34" charset="0"/>
              </a:rPr>
              <a:t>Based on a case </a:t>
            </a:r>
          </a:p>
          <a:p>
            <a:pPr marL="1077913" lvl="2" indent="-342900">
              <a:buFont typeface="Wingdings" panose="05000000000000000000" pitchFamily="2" charset="2"/>
              <a:buChar char="ü"/>
            </a:pPr>
            <a:r>
              <a:rPr lang="en-US" b="0" i="0" noProof="0" dirty="0">
                <a:latin typeface="Calibri" panose="020F0502020204030204" pitchFamily="34" charset="0"/>
                <a:cs typeface="Calibri" panose="020F0502020204030204" pitchFamily="34" charset="0"/>
              </a:rPr>
              <a:t>Essay writing </a:t>
            </a:r>
          </a:p>
          <a:p>
            <a:pPr marL="1077913" lvl="2" indent="-342900">
              <a:buFont typeface="Wingdings" panose="05000000000000000000" pitchFamily="2" charset="2"/>
              <a:buChar char="ü"/>
            </a:pPr>
            <a:r>
              <a:rPr lang="en-US" b="0" i="0" noProof="0" dirty="0">
                <a:latin typeface="Calibri" panose="020F0502020204030204" pitchFamily="34" charset="0"/>
                <a:cs typeface="Calibri" panose="020F0502020204030204" pitchFamily="34" charset="0"/>
              </a:rPr>
              <a:t>Critical review</a:t>
            </a:r>
          </a:p>
          <a:p>
            <a:pPr marL="1077913" lvl="2" indent="-342900">
              <a:buFont typeface="Wingdings" panose="05000000000000000000" pitchFamily="2" charset="2"/>
              <a:buChar char="ü"/>
            </a:pPr>
            <a:r>
              <a:rPr lang="en-US" b="0" i="0" noProof="0" dirty="0">
                <a:latin typeface="Calibri" panose="020F0502020204030204" pitchFamily="34" charset="0"/>
                <a:cs typeface="Calibri" panose="020F0502020204030204" pitchFamily="34" charset="0"/>
              </a:rPr>
              <a:t>Practice &amp; experience with tools/platforms  </a:t>
            </a:r>
          </a:p>
          <a:p>
            <a:pPr marL="1077913" lvl="2" indent="-342900">
              <a:buFont typeface="Wingdings" panose="05000000000000000000" pitchFamily="2" charset="2"/>
              <a:buChar char="ü"/>
            </a:pPr>
            <a:r>
              <a:rPr lang="en-US" b="0" i="0" noProof="0" dirty="0">
                <a:latin typeface="Calibri" panose="020F0502020204030204" pitchFamily="34" charset="0"/>
                <a:cs typeface="Calibri" panose="020F0502020204030204" pitchFamily="34" charset="0"/>
              </a:rPr>
              <a:t>Argumentation on ‘currently hot’ topic (structured reviews) </a:t>
            </a:r>
          </a:p>
        </p:txBody>
      </p:sp>
      <p:sp>
        <p:nvSpPr>
          <p:cNvPr id="11270" name="Rectangle 3">
            <a:extLst>
              <a:ext uri="{FF2B5EF4-FFF2-40B4-BE49-F238E27FC236}">
                <a16:creationId xmlns:a16="http://schemas.microsoft.com/office/drawing/2014/main" id="{E3E6D9BB-CBF1-8538-E6AD-C48DAC65C68B}"/>
              </a:ext>
            </a:extLst>
          </p:cNvPr>
          <p:cNvSpPr txBox="1">
            <a:spLocks/>
          </p:cNvSpPr>
          <p:nvPr/>
        </p:nvSpPr>
        <p:spPr bwMode="auto">
          <a:xfrm>
            <a:off x="457200" y="4450429"/>
            <a:ext cx="8229600" cy="169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730250" indent="-182563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004888" indent="-182563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187450" indent="-136525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6446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1018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590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0162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n-US" sz="3200" b="0" i="0" noProof="0" dirty="0">
                <a:latin typeface="Calibri" panose="020F0502020204030204" pitchFamily="34" charset="0"/>
                <a:cs typeface="Calibri" panose="020F0502020204030204" pitchFamily="34" charset="0"/>
              </a:rPr>
              <a:t>In general students will engage in individual and/or group work (example from the recent past)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C5987C8-E292-D4CE-1CFE-E8037B915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1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6081173-3C95-2B52-D2AE-755CB5B64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625385" cy="4876800"/>
          </a:xfrm>
        </p:spPr>
        <p:txBody>
          <a:bodyPr/>
          <a:lstStyle/>
          <a:p>
            <a:pPr marL="361950" indent="-273050"/>
            <a:r>
              <a:rPr lang="en-US" dirty="0"/>
              <a:t>The first assignment aims to introduce you to the key concepts of data-driven decision making. You will be required to choose one case / company that relies on data for decision making and then describe:</a:t>
            </a:r>
          </a:p>
          <a:p>
            <a:pPr marL="876300" lvl="1" indent="-342900">
              <a:buFont typeface="Arial" panose="020B0604020202020204" pitchFamily="34" charset="0"/>
              <a:buChar char="‒"/>
            </a:pPr>
            <a:r>
              <a:rPr lang="en-US" dirty="0"/>
              <a:t>What is the company's data-driven strategy?</a:t>
            </a:r>
          </a:p>
          <a:p>
            <a:pPr marL="876300" lvl="1" indent="-342900">
              <a:buFont typeface="Arial" panose="020B0604020202020204" pitchFamily="34" charset="0"/>
              <a:buChar char="‒"/>
            </a:pPr>
            <a:r>
              <a:rPr lang="en-US" dirty="0"/>
              <a:t>What kind of data does the company capture to inform data-driven decision-making (present one specific scenario)</a:t>
            </a:r>
          </a:p>
          <a:p>
            <a:pPr marL="876300" lvl="1" indent="-342900">
              <a:buFont typeface="Arial" panose="020B0604020202020204" pitchFamily="34" charset="0"/>
              <a:buChar char="‒"/>
            </a:pPr>
            <a:r>
              <a:rPr lang="en-US" dirty="0"/>
              <a:t>How disruptive is the company and why?</a:t>
            </a:r>
          </a:p>
        </p:txBody>
      </p:sp>
    </p:spTree>
    <p:extLst>
      <p:ext uri="{BB962C8B-B14F-4D97-AF65-F5344CB8AC3E}">
        <p14:creationId xmlns:p14="http://schemas.microsoft.com/office/powerpoint/2010/main" val="2285765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EF1C9-0C01-4844-1A5E-689C8A6E4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9A4F638-1E67-BB69-EB52-DE95F766A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Assignment 1 (cont.)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071893B-CEDA-6AE2-CE0E-BC64A9AFA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8625385" cy="4876800"/>
          </a:xfrm>
        </p:spPr>
        <p:txBody>
          <a:bodyPr/>
          <a:lstStyle/>
          <a:p>
            <a:pPr marL="361950" indent="-273050"/>
            <a:r>
              <a:rPr lang="en-US" dirty="0"/>
              <a:t>Points to consider</a:t>
            </a:r>
          </a:p>
          <a:p>
            <a:pPr marL="715963" lvl="1" indent="-354013">
              <a:buFont typeface="Arial" panose="020B0604020202020204" pitchFamily="34" charset="0"/>
              <a:buChar char="‒"/>
            </a:pPr>
            <a:r>
              <a:rPr lang="en-US" dirty="0"/>
              <a:t>Justify the company's data driven strategy be explaining how it replaces </a:t>
            </a:r>
            <a:r>
              <a:rPr lang="en-US" i="1" dirty="0">
                <a:solidFill>
                  <a:srgbClr val="FF0000"/>
                </a:solidFill>
              </a:rPr>
              <a:t>intuition-based</a:t>
            </a:r>
            <a:r>
              <a:rPr lang="en-US" dirty="0"/>
              <a:t> decision-making with </a:t>
            </a:r>
            <a:r>
              <a:rPr lang="en-US" i="1" dirty="0">
                <a:solidFill>
                  <a:srgbClr val="FF0000"/>
                </a:solidFill>
              </a:rPr>
              <a:t>evidence-based</a:t>
            </a:r>
            <a:r>
              <a:rPr lang="en-US" dirty="0"/>
              <a:t> insights, leading to improved accuracy, higher efficiency, and sustained competitive advantage</a:t>
            </a:r>
          </a:p>
          <a:p>
            <a:pPr marL="715963" lvl="1" indent="-354013">
              <a:buFont typeface="Arial" panose="020B0604020202020204" pitchFamily="34" charset="0"/>
              <a:buChar char="‒"/>
            </a:pPr>
            <a:r>
              <a:rPr lang="en-US" dirty="0"/>
              <a:t>Rely on the data captured or needed (for the chosen scenario) – you may find useful widely available datasets (e.g., Kaggle)</a:t>
            </a:r>
          </a:p>
          <a:p>
            <a:pPr marL="715963" lvl="1" indent="-354013">
              <a:buFont typeface="Arial" panose="020B0604020202020204" pitchFamily="34" charset="0"/>
              <a:buChar char="‒"/>
            </a:pPr>
            <a:r>
              <a:rPr lang="en-US" dirty="0"/>
              <a:t>Assess how disruptive the company is by reflecting on disruptive innovation theory and present examples of what exactly is being disrupted (in the case / scenario you have selected)</a:t>
            </a:r>
          </a:p>
        </p:txBody>
      </p:sp>
    </p:spTree>
    <p:extLst>
      <p:ext uri="{BB962C8B-B14F-4D97-AF65-F5344CB8AC3E}">
        <p14:creationId xmlns:p14="http://schemas.microsoft.com/office/powerpoint/2010/main" val="223055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AC3AB-6B78-759E-C8E8-E1B185950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Assessment 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51789AC8-7E63-6834-FFA8-0BEAE10A1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00625"/>
          </a:xfrm>
        </p:spPr>
        <p:txBody>
          <a:bodyPr/>
          <a:lstStyle/>
          <a:p>
            <a:pPr marL="361950" indent="-273050"/>
            <a:r>
              <a:rPr lang="en-US" alt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No final exam !</a:t>
            </a:r>
          </a:p>
          <a:p>
            <a:pPr marL="361950" indent="-273050"/>
            <a:r>
              <a:rPr lang="en-US" alt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Assignment-based assessment</a:t>
            </a:r>
          </a:p>
          <a:p>
            <a:pPr marL="576263" lvl="1" indent="-288925">
              <a:buFont typeface="Arial" panose="020B0604020202020204" pitchFamily="34" charset="0"/>
              <a:buChar char="‒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Reporting skills</a:t>
            </a:r>
          </a:p>
          <a:p>
            <a:pPr marL="576263" lvl="1" indent="-288925">
              <a:buFont typeface="Arial" panose="020B0604020202020204" pitchFamily="34" charset="0"/>
              <a:buChar char="‒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Presentation skills</a:t>
            </a:r>
          </a:p>
          <a:p>
            <a:pPr marL="576263" lvl="1" indent="-288925">
              <a:buFont typeface="Arial" panose="020B0604020202020204" pitchFamily="34" charset="0"/>
              <a:buChar char="‒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Practice &amp; experience </a:t>
            </a:r>
          </a:p>
        </p:txBody>
      </p:sp>
      <p:graphicFrame>
        <p:nvGraphicFramePr>
          <p:cNvPr id="3" name="Πίνακας 2">
            <a:extLst>
              <a:ext uri="{FF2B5EF4-FFF2-40B4-BE49-F238E27FC236}">
                <a16:creationId xmlns:a16="http://schemas.microsoft.com/office/drawing/2014/main" id="{B77047A1-A67F-1AAC-F6F9-1FCD51D08B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918694"/>
              </p:ext>
            </p:extLst>
          </p:nvPr>
        </p:nvGraphicFramePr>
        <p:xfrm>
          <a:off x="61417" y="4100825"/>
          <a:ext cx="8993872" cy="19544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2144">
                  <a:extLst>
                    <a:ext uri="{9D8B030D-6E8A-4147-A177-3AD203B41FA5}">
                      <a16:colId xmlns:a16="http://schemas.microsoft.com/office/drawing/2014/main" val="268302440"/>
                    </a:ext>
                  </a:extLst>
                </a:gridCol>
                <a:gridCol w="708043">
                  <a:extLst>
                    <a:ext uri="{9D8B030D-6E8A-4147-A177-3AD203B41FA5}">
                      <a16:colId xmlns:a16="http://schemas.microsoft.com/office/drawing/2014/main" val="2363419486"/>
                    </a:ext>
                  </a:extLst>
                </a:gridCol>
                <a:gridCol w="847636">
                  <a:extLst>
                    <a:ext uri="{9D8B030D-6E8A-4147-A177-3AD203B41FA5}">
                      <a16:colId xmlns:a16="http://schemas.microsoft.com/office/drawing/2014/main" val="2034748411"/>
                    </a:ext>
                  </a:extLst>
                </a:gridCol>
                <a:gridCol w="906750">
                  <a:extLst>
                    <a:ext uri="{9D8B030D-6E8A-4147-A177-3AD203B41FA5}">
                      <a16:colId xmlns:a16="http://schemas.microsoft.com/office/drawing/2014/main" val="1190969846"/>
                    </a:ext>
                  </a:extLst>
                </a:gridCol>
                <a:gridCol w="831139">
                  <a:extLst>
                    <a:ext uri="{9D8B030D-6E8A-4147-A177-3AD203B41FA5}">
                      <a16:colId xmlns:a16="http://schemas.microsoft.com/office/drawing/2014/main" val="3336593831"/>
                    </a:ext>
                  </a:extLst>
                </a:gridCol>
                <a:gridCol w="871683">
                  <a:extLst>
                    <a:ext uri="{9D8B030D-6E8A-4147-A177-3AD203B41FA5}">
                      <a16:colId xmlns:a16="http://schemas.microsoft.com/office/drawing/2014/main" val="1631950960"/>
                    </a:ext>
                  </a:extLst>
                </a:gridCol>
                <a:gridCol w="1121700">
                  <a:extLst>
                    <a:ext uri="{9D8B030D-6E8A-4147-A177-3AD203B41FA5}">
                      <a16:colId xmlns:a16="http://schemas.microsoft.com/office/drawing/2014/main" val="2118656049"/>
                    </a:ext>
                  </a:extLst>
                </a:gridCol>
                <a:gridCol w="641937">
                  <a:extLst>
                    <a:ext uri="{9D8B030D-6E8A-4147-A177-3AD203B41FA5}">
                      <a16:colId xmlns:a16="http://schemas.microsoft.com/office/drawing/2014/main" val="1009005061"/>
                    </a:ext>
                  </a:extLst>
                </a:gridCol>
                <a:gridCol w="587878">
                  <a:extLst>
                    <a:ext uri="{9D8B030D-6E8A-4147-A177-3AD203B41FA5}">
                      <a16:colId xmlns:a16="http://schemas.microsoft.com/office/drawing/2014/main" val="1994104039"/>
                    </a:ext>
                  </a:extLst>
                </a:gridCol>
                <a:gridCol w="750053">
                  <a:extLst>
                    <a:ext uri="{9D8B030D-6E8A-4147-A177-3AD203B41FA5}">
                      <a16:colId xmlns:a16="http://schemas.microsoft.com/office/drawing/2014/main" val="853525762"/>
                    </a:ext>
                  </a:extLst>
                </a:gridCol>
                <a:gridCol w="614909">
                  <a:extLst>
                    <a:ext uri="{9D8B030D-6E8A-4147-A177-3AD203B41FA5}">
                      <a16:colId xmlns:a16="http://schemas.microsoft.com/office/drawing/2014/main" val="2978269728"/>
                    </a:ext>
                  </a:extLst>
                </a:gridCol>
              </a:tblGrid>
              <a:tr h="299345"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 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l-GR" sz="1200" u="none" strike="noStrike" dirty="0">
                          <a:effectLst/>
                        </a:rPr>
                        <a:t>Ασκήσεις </a:t>
                      </a:r>
                      <a:endParaRPr lang="en-US" sz="1200" u="none" strike="noStrike" dirty="0">
                        <a:effectLst/>
                      </a:endParaRPr>
                    </a:p>
                    <a:p>
                      <a:pPr algn="ctr" fontAlgn="ctr">
                        <a:buNone/>
                      </a:pPr>
                      <a:r>
                        <a:rPr lang="el-GR" sz="1200" u="none" strike="noStrike" dirty="0">
                          <a:effectLst/>
                        </a:rPr>
                        <a:t>(15%+15% = 50%)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l-GR" sz="1200" u="none" strike="noStrike" dirty="0">
                          <a:effectLst/>
                        </a:rPr>
                        <a:t>Ασκήσεις </a:t>
                      </a:r>
                      <a:endParaRPr lang="en-US" sz="1200" u="none" strike="noStrike" dirty="0">
                        <a:effectLst/>
                      </a:endParaRPr>
                    </a:p>
                    <a:p>
                      <a:pPr algn="ctr" fontAlgn="ctr">
                        <a:buNone/>
                      </a:pPr>
                      <a:r>
                        <a:rPr lang="el-GR" sz="1200" u="none" strike="noStrike" dirty="0">
                          <a:effectLst/>
                        </a:rPr>
                        <a:t>(30% + 30% = 60%)</a:t>
                      </a:r>
                      <a:endParaRPr lang="el-G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u="none" strike="noStrike" dirty="0">
                          <a:effectLst/>
                        </a:rPr>
                        <a:t>Final (Laboratory)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Εξεταστική Ιανουαρίου</a:t>
                      </a:r>
                      <a:endParaRPr lang="el-GR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Εξεταστική Σεπτέμβρη</a:t>
                      </a:r>
                      <a:endParaRPr lang="el-GR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7900583"/>
                  </a:ext>
                </a:extLst>
              </a:tr>
              <a:tr h="41053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ΕΠΩΝΥΜΟ</a:t>
                      </a:r>
                      <a:endParaRPr lang="el-G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ΟΝΟΜΑ</a:t>
                      </a:r>
                      <a:endParaRPr lang="el-G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Εργασία 01 /// Τίτλος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Εργασία 02 /// Τίτλος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Εργασία 03 /// Τίτλος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Εργασία 04 /// Τίτλος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u="none" strike="noStrike" dirty="0">
                          <a:effectLst/>
                        </a:rPr>
                        <a:t>All semester activity into account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solidFill>
                            <a:schemeClr val="tx1"/>
                          </a:solidFill>
                          <a:effectLst/>
                        </a:rPr>
                        <a:t>Θεωρία</a:t>
                      </a:r>
                      <a:endParaRPr lang="el-GR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Θεωρία</a:t>
                      </a:r>
                      <a:endParaRPr lang="el-GR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855790"/>
                  </a:ext>
                </a:extLst>
              </a:tr>
              <a:tr h="14967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02" marR="5702" marT="570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02" marR="5702" marT="570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5,0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4,0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5,0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8,0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5,3</a:t>
                      </a:r>
                      <a:endParaRPr lang="el-GR" sz="14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l-GR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l-G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8992113"/>
                  </a:ext>
                </a:extLst>
              </a:tr>
              <a:tr h="14967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02" marR="5702" marT="570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02" marR="5702" marT="570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5,0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7,0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5,0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7,0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5,4</a:t>
                      </a:r>
                      <a:endParaRPr lang="el-G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l-GR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endParaRPr lang="el-G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5944301"/>
                  </a:ext>
                </a:extLst>
              </a:tr>
              <a:tr h="14967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02" marR="5702" marT="570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02" marR="5702" marT="570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6,0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6,0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5,0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6,0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5,1</a:t>
                      </a:r>
                      <a:endParaRPr lang="el-G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506531"/>
                  </a:ext>
                </a:extLst>
              </a:tr>
              <a:tr h="149672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02" marR="5702" marT="5702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02" marR="5702" marT="5702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5,0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5,0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5,0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>
                          <a:effectLst/>
                        </a:rPr>
                        <a:t> 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effectLst/>
                        </a:rPr>
                        <a:t>3,0</a:t>
                      </a:r>
                      <a:endParaRPr lang="el-GR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l-GR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l-G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2" marR="5702" marT="570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13074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0281E6E980AF7E49BAB491540A6B20D3" ma:contentTypeVersion="9" ma:contentTypeDescription="Δημιουργία νέου εγγράφου" ma:contentTypeScope="" ma:versionID="40ead7e63191d8f87b9b18f16fe87a37">
  <xsd:schema xmlns:xsd="http://www.w3.org/2001/XMLSchema" xmlns:xs="http://www.w3.org/2001/XMLSchema" xmlns:p="http://schemas.microsoft.com/office/2006/metadata/properties" xmlns:ns3="85eb7520-7a4d-4b8d-9893-e9ff524b325a" targetNamespace="http://schemas.microsoft.com/office/2006/metadata/properties" ma:root="true" ma:fieldsID="699c9250551392f6762e5b864ca55f67" ns3:_="">
    <xsd:import namespace="85eb7520-7a4d-4b8d-9893-e9ff524b325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eb7520-7a4d-4b8d-9893-e9ff524b32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2FC268-FCD9-470A-B325-B724EA233837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16CDF97-430E-4EE1-B585-F392C985829D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85eb7520-7a4d-4b8d-9893-e9ff524b325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4275D12-C7FB-4EA3-A99B-0C9D7D1001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1158</TotalTime>
  <Words>632</Words>
  <Application>Microsoft Office PowerPoint</Application>
  <PresentationFormat>Προβολή στην οθόνη (4:3)</PresentationFormat>
  <Paragraphs>140</Paragraphs>
  <Slides>10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7" baseType="lpstr">
      <vt:lpstr>Arial</vt:lpstr>
      <vt:lpstr>Arial,Sans-Serif</vt:lpstr>
      <vt:lpstr>Calibri</vt:lpstr>
      <vt:lpstr>Symbol,Sans-Serif</vt:lpstr>
      <vt:lpstr>Wingdings</vt:lpstr>
      <vt:lpstr>Wingdings,Sans-Serif</vt:lpstr>
      <vt:lpstr>Clarity</vt:lpstr>
      <vt:lpstr>Informatics Engineering</vt:lpstr>
      <vt:lpstr>Course title &amp; identity</vt:lpstr>
      <vt:lpstr>Objectives &amp; methods</vt:lpstr>
      <vt:lpstr>Objectives &amp; methods (cont.)</vt:lpstr>
      <vt:lpstr>Themes and focus</vt:lpstr>
      <vt:lpstr>Laboratory work</vt:lpstr>
      <vt:lpstr>Assignment 1</vt:lpstr>
      <vt:lpstr>Assignment 1 (cont.)</vt:lpstr>
      <vt:lpstr>Assessment </vt:lpstr>
      <vt:lpstr>Applicant profile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‘Informatics &amp; multimedia’</dc:title>
  <dc:creator>Dimosthenis</dc:creator>
  <cp:lastModifiedBy>Demosthenes Akoumianakis</cp:lastModifiedBy>
  <cp:revision>97</cp:revision>
  <dcterms:created xsi:type="dcterms:W3CDTF">2012-06-05T14:33:27Z</dcterms:created>
  <dcterms:modified xsi:type="dcterms:W3CDTF">2026-02-17T07:06:40Z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0x0101000281E6E980AF7E49BAB491540A6B20D3</vt:lpwstr>
  </property>
</Properties>
</file>