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13"/>
  </p:notesMasterIdLst>
  <p:sldIdLst>
    <p:sldId id="256" r:id="rId2"/>
    <p:sldId id="628" r:id="rId3"/>
    <p:sldId id="622" r:id="rId4"/>
    <p:sldId id="432" r:id="rId5"/>
    <p:sldId id="439" r:id="rId6"/>
    <p:sldId id="433" r:id="rId7"/>
    <p:sldId id="434" r:id="rId8"/>
    <p:sldId id="435" r:id="rId9"/>
    <p:sldId id="436" r:id="rId10"/>
    <p:sldId id="437" r:id="rId11"/>
    <p:sldId id="438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chemeClr val="bg1"/>
      </a:buClr>
      <a:buChar char="•"/>
      <a:defRPr kern="1200">
        <a:solidFill>
          <a:srgbClr val="003366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bg1"/>
      </a:buClr>
      <a:buChar char="•"/>
      <a:defRPr kern="1200">
        <a:solidFill>
          <a:srgbClr val="003366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bg1"/>
      </a:buClr>
      <a:buChar char="•"/>
      <a:defRPr kern="1200">
        <a:solidFill>
          <a:srgbClr val="003366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bg1"/>
      </a:buClr>
      <a:buChar char="•"/>
      <a:defRPr kern="1200">
        <a:solidFill>
          <a:srgbClr val="003366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bg1"/>
      </a:buClr>
      <a:buChar char="•"/>
      <a:defRPr kern="1200">
        <a:solidFill>
          <a:srgbClr val="003366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03366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03366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03366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03366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4141"/>
    <a:srgbClr val="FF66CC"/>
    <a:srgbClr val="00FF00"/>
    <a:srgbClr val="1A4859"/>
    <a:srgbClr val="A99149"/>
    <a:srgbClr val="3399FF"/>
    <a:srgbClr val="003366"/>
    <a:srgbClr val="CC3300"/>
    <a:srgbClr val="0033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06" autoAdjust="0"/>
    <p:restoredTop sz="94660"/>
  </p:normalViewPr>
  <p:slideViewPr>
    <p:cSldViewPr>
      <p:cViewPr varScale="1">
        <p:scale>
          <a:sx n="88" d="100"/>
          <a:sy n="88" d="100"/>
        </p:scale>
        <p:origin x="11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noProof="0"/>
              <a:t>Δεύτερου επιπέδου</a:t>
            </a:r>
          </a:p>
          <a:p>
            <a:pPr lvl="2"/>
            <a:r>
              <a:rPr lang="el-GR" noProof="0"/>
              <a:t>Τρίτου επιπέδου</a:t>
            </a:r>
          </a:p>
          <a:p>
            <a:pPr lvl="3"/>
            <a:r>
              <a:rPr lang="el-GR" noProof="0"/>
              <a:t>Τέταρτου επιπέδου</a:t>
            </a:r>
          </a:p>
          <a:p>
            <a:pPr lvl="4"/>
            <a:r>
              <a:rPr lang="el-GR" noProof="0"/>
              <a:t>Πέμπτου επιπέδου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C0C92AF-0F81-40C9-AE53-12F76901896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8966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altLang="el-GR" dirty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rgbClr val="003366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rgbClr val="003366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rgbClr val="003366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9pPr>
          </a:lstStyle>
          <a:p>
            <a:fld id="{BD63ACEF-1BB0-47EB-A310-69BA0606104F}" type="slidenum">
              <a:rPr lang="el-GR" altLang="el-GR" smtClean="0">
                <a:solidFill>
                  <a:schemeClr val="tx1"/>
                </a:solidFill>
                <a:latin typeface="Arial" charset="0"/>
              </a:rPr>
              <a:pPr/>
              <a:t>1</a:t>
            </a:fld>
            <a:endParaRPr lang="el-GR" altLang="el-GR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>
            <a:spLocks noChangeArrowheads="1"/>
          </p:cNvSpPr>
          <p:nvPr userDrawn="1"/>
        </p:nvSpPr>
        <p:spPr bwMode="auto">
          <a:xfrm>
            <a:off x="2627313" y="2997200"/>
            <a:ext cx="6516687" cy="108000"/>
          </a:xfrm>
          <a:prstGeom prst="rect">
            <a:avLst/>
          </a:prstGeom>
          <a:solidFill>
            <a:srgbClr val="A9914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rgbClr val="003366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rgbClr val="003366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rgbClr val="003366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l-GR" altLang="el-GR" dirty="0">
              <a:solidFill>
                <a:srgbClr val="A99149"/>
              </a:solidFill>
              <a:highlight>
                <a:srgbClr val="A99149"/>
              </a:highlight>
              <a:latin typeface="Times New Roman" pitchFamily="18" charset="0"/>
            </a:endParaRPr>
          </a:p>
        </p:txBody>
      </p:sp>
      <p:sp>
        <p:nvSpPr>
          <p:cNvPr id="7" name="Rectangle 14"/>
          <p:cNvSpPr>
            <a:spLocks noChangeArrowheads="1"/>
          </p:cNvSpPr>
          <p:nvPr userDrawn="1"/>
        </p:nvSpPr>
        <p:spPr bwMode="auto">
          <a:xfrm>
            <a:off x="0" y="5013325"/>
            <a:ext cx="6516688" cy="108000"/>
          </a:xfrm>
          <a:prstGeom prst="rect">
            <a:avLst/>
          </a:prstGeom>
          <a:solidFill>
            <a:srgbClr val="A9914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rgbClr val="003366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rgbClr val="003366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rgbClr val="003366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l-GR" altLang="el-GR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971550" y="1125538"/>
            <a:ext cx="75612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003366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rgbClr val="003366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rgbClr val="003366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l-GR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981075"/>
            <a:ext cx="8135938" cy="1681163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altLang="en-US" noProof="0" dirty="0" err="1"/>
              <a:t>Κάντε</a:t>
            </a:r>
            <a:r>
              <a:rPr lang="en-US" altLang="en-US" noProof="0" dirty="0"/>
              <a:t> </a:t>
            </a:r>
            <a:r>
              <a:rPr lang="en-US" altLang="en-US" noProof="0" dirty="0" err="1"/>
              <a:t>κλικ</a:t>
            </a:r>
            <a:r>
              <a:rPr lang="en-US" altLang="en-US" noProof="0" dirty="0"/>
              <a:t> </a:t>
            </a:r>
            <a:r>
              <a:rPr lang="en-US" altLang="en-US" noProof="0" dirty="0" err="1"/>
              <a:t>γι</a:t>
            </a:r>
            <a:r>
              <a:rPr lang="en-US" altLang="en-US" noProof="0" dirty="0"/>
              <a:t>α να επεξεργαστείτε τον τίτλο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3213100"/>
            <a:ext cx="5689600" cy="1681163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 dirty="0" err="1"/>
              <a:t>Κάντε</a:t>
            </a:r>
            <a:r>
              <a:rPr lang="en-US" altLang="en-US" noProof="0" dirty="0"/>
              <a:t> </a:t>
            </a:r>
            <a:r>
              <a:rPr lang="en-US" altLang="en-US" noProof="0" dirty="0" err="1"/>
              <a:t>κλικ</a:t>
            </a:r>
            <a:r>
              <a:rPr lang="en-US" altLang="en-US" noProof="0" dirty="0"/>
              <a:t> </a:t>
            </a:r>
            <a:r>
              <a:rPr lang="en-US" altLang="en-US" noProof="0" dirty="0" err="1"/>
              <a:t>γι</a:t>
            </a:r>
            <a:r>
              <a:rPr lang="en-US" altLang="en-US" noProof="0" dirty="0"/>
              <a:t>α να επεξεργαστείτε τον υπότιτλο του υποδείγματος</a:t>
            </a: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0A60D12F-D4F9-4914-8800-B195776DC0CB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3105200"/>
            <a:ext cx="1512417" cy="154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082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D2DB4-1EEA-49C0-830C-DD694AF408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907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260350"/>
            <a:ext cx="2195513" cy="6048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260350"/>
            <a:ext cx="6437312" cy="6048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DDAA9-D216-4E59-8E42-0E82F31829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8668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5794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1196975"/>
            <a:ext cx="4316412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316413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F35C5-07B3-43BC-B805-074401C616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8072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6EE90-380E-4B40-9414-E403B91B33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800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C7C7C-37D3-49C6-9509-94D7F8C69F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364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58E8B-AFE8-4775-AAB8-BDD8BA637A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8740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196975"/>
            <a:ext cx="431641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31641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38459-026A-4974-B649-351C82FBC7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9938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55E87-12D3-4C84-9608-E92AD316AF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7201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931C5-4FB2-40E8-9E97-8973C507FD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0611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58AAF-1EB7-436C-AF94-59BAE393B2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004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82C2C-B850-492F-9545-805A9B4884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381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2DC1F-E079-4047-84CD-C6E22F3762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9621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260350"/>
            <a:ext cx="8785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l-GR" altLang="en-US"/>
              <a:t>Κάντε κλικ για να επεξεργαστείτε τον τίτλο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052513"/>
            <a:ext cx="8280400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dirty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altLang="en-US" dirty="0"/>
              <a:t>Δεύτερου επιπέδου</a:t>
            </a:r>
          </a:p>
          <a:p>
            <a:pPr lvl="2"/>
            <a:r>
              <a:rPr lang="el-GR" altLang="en-US" dirty="0"/>
              <a:t>Τρίτου επιπέδου</a:t>
            </a:r>
          </a:p>
          <a:p>
            <a:pPr lvl="3"/>
            <a:r>
              <a:rPr lang="el-GR" altLang="en-US" dirty="0"/>
              <a:t>Τέταρτου επιπέδου</a:t>
            </a:r>
          </a:p>
          <a:p>
            <a:pPr lvl="4"/>
            <a:r>
              <a:rPr lang="el-GR" altLang="en-US" dirty="0"/>
              <a:t>Πέμπτου επιπέδου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750" y="6578600"/>
            <a:ext cx="73025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 b="1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3F4FCFF-FC5D-487B-8A91-8F33CF51B1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29" name="Rectangle 10"/>
          <p:cNvSpPr>
            <a:spLocks noChangeArrowheads="1"/>
          </p:cNvSpPr>
          <p:nvPr userDrawn="1"/>
        </p:nvSpPr>
        <p:spPr bwMode="auto">
          <a:xfrm>
            <a:off x="539750" y="6443469"/>
            <a:ext cx="8604250" cy="45719"/>
          </a:xfrm>
          <a:prstGeom prst="rect">
            <a:avLst/>
          </a:prstGeom>
          <a:solidFill>
            <a:srgbClr val="A9914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rgbClr val="003366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rgbClr val="003366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rgbClr val="003366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l-GR" altLang="el-GR">
              <a:solidFill>
                <a:schemeClr val="tx1"/>
              </a:solidFill>
            </a:endParaRP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7E3445BE-2383-41C0-8783-0095C770B4A4}"/>
              </a:ext>
            </a:extLst>
          </p:cNvPr>
          <p:cNvPicPr/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1750"/>
            <a:ext cx="539750" cy="4831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38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65000"/>
        <a:buFont typeface="Wingdings" pitchFamily="2" charset="2"/>
        <a:buChar char="n"/>
        <a:defRPr sz="3000">
          <a:solidFill>
            <a:srgbClr val="1A4859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rgbClr val="A99149"/>
        </a:buClr>
        <a:buSzPct val="150000"/>
        <a:buFont typeface="Arial" panose="020B0604020202020204" pitchFamily="34" charset="0"/>
        <a:buChar char="•"/>
        <a:defRPr sz="2600">
          <a:solidFill>
            <a:srgbClr val="1A4859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80000"/>
        <a:buChar char="o"/>
        <a:defRPr sz="2200">
          <a:solidFill>
            <a:srgbClr val="1A4859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Char char="•"/>
        <a:defRPr sz="2000">
          <a:solidFill>
            <a:srgbClr val="1A4859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1A4859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5616" y="1124744"/>
            <a:ext cx="7344816" cy="707886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l-GR" dirty="0"/>
              <a:t>Educational Technology</a:t>
            </a:r>
            <a:endParaRPr lang="en-US" altLang="el-G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75856" y="3429000"/>
            <a:ext cx="4248621" cy="122401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l-GR" altLang="el-GR" sz="2800" dirty="0"/>
              <a:t>Κ. </a:t>
            </a:r>
            <a:r>
              <a:rPr lang="en-US" altLang="el-GR" sz="2800" dirty="0"/>
              <a:t>Vassilakis, 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l-GR" sz="2800" dirty="0"/>
              <a:t>M. </a:t>
            </a:r>
            <a:r>
              <a:rPr lang="en-US" altLang="el-GR" sz="2800" dirty="0" err="1"/>
              <a:t>Kalogiannakis</a:t>
            </a:r>
            <a:endParaRPr lang="en-US" altLang="el-GR" sz="2800" dirty="0"/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1763712" y="5445224"/>
            <a:ext cx="51845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003366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rgbClr val="003366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rgbClr val="003366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l-GR" sz="2400" i="1" dirty="0"/>
              <a:t>School of Engineering</a:t>
            </a:r>
            <a:endParaRPr lang="el-GR" altLang="el-GR" sz="2400" i="1" dirty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l-GR" sz="2400" i="1" dirty="0"/>
              <a:t>Hellenic Mediterranean University</a:t>
            </a:r>
            <a:endParaRPr lang="el-GR" altLang="el-GR" sz="2400" i="1" dirty="0"/>
          </a:p>
        </p:txBody>
      </p:sp>
      <p:pic>
        <p:nvPicPr>
          <p:cNvPr id="3077" name="Picture 9" descr="eLearning_iStock_000011585656Medi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797425"/>
            <a:ext cx="1835150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Applicant’s profile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39788"/>
            <a:ext cx="8353052" cy="575786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/>
              <a:t>Pre-requisites</a:t>
            </a:r>
          </a:p>
          <a:p>
            <a:pPr lvl="1">
              <a:spcBef>
                <a:spcPts val="1200"/>
              </a:spcBef>
            </a:pPr>
            <a:r>
              <a:rPr lang="en-US" sz="2400" i="1" dirty="0"/>
              <a:t>Undergraduate level background on informatics.</a:t>
            </a:r>
          </a:p>
          <a:p>
            <a:pPr lvl="1">
              <a:spcBef>
                <a:spcPts val="600"/>
              </a:spcBef>
            </a:pPr>
            <a:r>
              <a:rPr lang="en-US" sz="2400" i="1" dirty="0"/>
              <a:t>Class attendance.</a:t>
            </a:r>
          </a:p>
          <a:p>
            <a:pPr lvl="1">
              <a:spcBef>
                <a:spcPts val="600"/>
              </a:spcBef>
            </a:pPr>
            <a:r>
              <a:rPr lang="en-US" sz="2400" i="1" dirty="0"/>
              <a:t>Proficiency in English.</a:t>
            </a:r>
          </a:p>
          <a:p>
            <a:pPr lvl="1">
              <a:spcBef>
                <a:spcPts val="600"/>
              </a:spcBef>
            </a:pPr>
            <a:r>
              <a:rPr lang="en-US" sz="2400" i="1" dirty="0"/>
              <a:t>Interest in the area.</a:t>
            </a:r>
          </a:p>
          <a:p>
            <a:pPr lvl="1">
              <a:spcBef>
                <a:spcPts val="600"/>
              </a:spcBef>
            </a:pPr>
            <a:r>
              <a:rPr lang="en-US" sz="2400" i="1" dirty="0"/>
              <a:t>Willingness to learn (?)</a:t>
            </a:r>
          </a:p>
          <a:p>
            <a:pPr>
              <a:spcBef>
                <a:spcPts val="1800"/>
              </a:spcBef>
            </a:pPr>
            <a:r>
              <a:rPr lang="en-US" sz="2800" dirty="0"/>
              <a:t>Skills </a:t>
            </a:r>
          </a:p>
          <a:p>
            <a:pPr lvl="1">
              <a:spcBef>
                <a:spcPts val="1200"/>
              </a:spcBef>
            </a:pPr>
            <a:r>
              <a:rPr lang="en-US" sz="2400" i="1" dirty="0"/>
              <a:t>The course does not require special skills.</a:t>
            </a:r>
          </a:p>
          <a:p>
            <a:pPr>
              <a:spcBef>
                <a:spcPts val="1800"/>
              </a:spcBef>
            </a:pPr>
            <a:r>
              <a:rPr lang="en-US" sz="2800" dirty="0"/>
              <a:t>Expected weekly workload</a:t>
            </a:r>
          </a:p>
          <a:p>
            <a:pPr lvl="1">
              <a:spcBef>
                <a:spcPts val="1200"/>
              </a:spcBef>
            </a:pPr>
            <a:r>
              <a:rPr lang="en-US" sz="2400" i="1" dirty="0"/>
              <a:t>~10-11 hours (average workload including class attendance)</a:t>
            </a:r>
          </a:p>
          <a:p>
            <a:pPr>
              <a:spcBef>
                <a:spcPts val="1200"/>
              </a:spcBef>
            </a:pP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C7C7C-37D3-49C6-9509-94D7F8C69F6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5" name="Picture 5" descr="49021-photodisp1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060848"/>
            <a:ext cx="201612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37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C7C7C-37D3-49C6-9509-94D7F8C69F6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5" name="Picture 5" descr="bonus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369" y="692696"/>
            <a:ext cx="6857135" cy="568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46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A38C36B-482E-7653-D7E8-C1C60D7CC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579438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Educational technology</a:t>
            </a:r>
            <a:r>
              <a:rPr lang="el-GR" dirty="0"/>
              <a:t> – </a:t>
            </a:r>
            <a:r>
              <a:rPr lang="en-US" dirty="0"/>
              <a:t>a kind of definition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22E3945-3A03-C857-BF88-3D2F43CBBE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388" y="1196975"/>
            <a:ext cx="4316412" cy="5111750"/>
          </a:xfrm>
        </p:spPr>
        <p:txBody>
          <a:bodyPr wrap="square" anchor="t"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dirty="0"/>
              <a:t>Educational technology is the scientific area that deals with the exploitation of digital technology in education, aiming to facilitate learning and to improve student performance.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400" dirty="0"/>
              <a:t>It includes the study of: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dirty="0"/>
              <a:t>new methods of delivering education,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dirty="0"/>
              <a:t>technological tools / infrastructure, that contribute to the development of  new teaching practices.</a:t>
            </a:r>
          </a:p>
        </p:txBody>
      </p:sp>
      <p:pic>
        <p:nvPicPr>
          <p:cNvPr id="1026" name="Picture 2" descr="εικονεσ : εγκέφαλος, τεχνητή νοημοσύνη, machine learning, μεγάλα δεδομένα,  ψηφιακό, πρόσωπο, bot, δυάδικος, Όλα συμπεριλαμβάνονται, επεξεργάζομαι,  διαδικασία, επιστήμη, κυβερνοχώρο, έξυπνος, τεχνολογία, κεφάλι, μυαλό,  cyborg, μελλοντικός, δίκτυο ...">
            <a:extLst>
              <a:ext uri="{FF2B5EF4-FFF2-40B4-BE49-F238E27FC236}">
                <a16:creationId xmlns:a16="http://schemas.microsoft.com/office/drawing/2014/main" id="{F1853121-38F4-527B-A7DD-854EB2646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9" r="26200"/>
          <a:stretch/>
        </p:blipFill>
        <p:spPr bwMode="auto">
          <a:xfrm>
            <a:off x="4648200" y="1196975"/>
            <a:ext cx="4316413" cy="511175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1BB85930-ED78-9CDB-C738-D4302F7DAE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13750" y="6578600"/>
            <a:ext cx="730250" cy="279400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45DC7C7C-37D3-49C6-9509-94D7F8C69F63}" type="slidenum">
              <a:rPr lang="en-US" alt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270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403DD23-F646-4C2E-A7C5-D85945FA4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579438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Education has been changed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95A05F3-2456-4E76-B209-40A9C0BCF4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5953" y="1124744"/>
            <a:ext cx="8768047" cy="5328592"/>
          </a:xfrm>
        </p:spPr>
        <p:txBody>
          <a:bodyPr wrap="square" anchor="t">
            <a:no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dirty="0"/>
              <a:t>New</a:t>
            </a:r>
            <a:r>
              <a:rPr lang="el-GR" sz="2400" dirty="0"/>
              <a:t> </a:t>
            </a:r>
            <a:r>
              <a:rPr lang="en-US" sz="2400" dirty="0"/>
              <a:t>opportunities of teaching</a:t>
            </a:r>
            <a:endParaRPr lang="el-GR" sz="2400" dirty="0"/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sz="2000" dirty="0"/>
              <a:t>New ways of communication and interactions.</a:t>
            </a:r>
            <a:endParaRPr lang="el-GR" sz="2000" dirty="0"/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US" sz="2000" dirty="0"/>
              <a:t>Modern environments for teaching and managing the content.</a:t>
            </a:r>
            <a:endParaRPr lang="el-GR" sz="2000" dirty="0"/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US" sz="2000" dirty="0"/>
              <a:t>Upgraded educational material.</a:t>
            </a:r>
            <a:endParaRPr lang="el-GR" sz="2000" dirty="0"/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400" dirty="0"/>
              <a:t>New learning practices</a:t>
            </a:r>
            <a:endParaRPr lang="el-GR" sz="2400" dirty="0"/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sz="2000" dirty="0"/>
              <a:t>New teaching techniques.</a:t>
            </a:r>
            <a:endParaRPr lang="el-GR" sz="2000" dirty="0"/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US" sz="2000" dirty="0"/>
              <a:t>New educational activities.</a:t>
            </a:r>
            <a:endParaRPr lang="el-GR" sz="2000" dirty="0"/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US" sz="2000" dirty="0"/>
              <a:t>New ways of assessment.</a:t>
            </a:r>
            <a:endParaRPr lang="el-GR" sz="2000" dirty="0"/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US" sz="2000" dirty="0"/>
              <a:t>Without the presence of the instructor.</a:t>
            </a:r>
            <a:endParaRPr lang="el-GR" sz="2000" dirty="0"/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US" sz="2000" dirty="0"/>
              <a:t>Without spatial and time restriction.</a:t>
            </a:r>
            <a:endParaRPr lang="el-GR" sz="2000" dirty="0"/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400" dirty="0"/>
              <a:t>New priorities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sz="2000" dirty="0"/>
              <a:t>Learning by doing / making (constructivism).</a:t>
            </a:r>
          </a:p>
          <a:p>
            <a:pPr lvl="1">
              <a:lnSpc>
                <a:spcPct val="90000"/>
              </a:lnSpc>
              <a:spcBef>
                <a:spcPts val="600"/>
              </a:spcBef>
            </a:pPr>
            <a:r>
              <a:rPr lang="en-US" sz="2000" dirty="0"/>
              <a:t>Teach learners how to learn.</a:t>
            </a:r>
          </a:p>
        </p:txBody>
      </p:sp>
      <p:pic>
        <p:nvPicPr>
          <p:cNvPr id="5" name="Picture 2" descr="Αποτέλεσμα εικόνας για ict">
            <a:extLst>
              <a:ext uri="{FF2B5EF4-FFF2-40B4-BE49-F238E27FC236}">
                <a16:creationId xmlns:a16="http://schemas.microsoft.com/office/drawing/2014/main" id="{8E191077-B312-446A-9E8C-9AA76EDFD3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4" r="17719" b="-1"/>
          <a:stretch/>
        </p:blipFill>
        <p:spPr bwMode="auto">
          <a:xfrm>
            <a:off x="7164288" y="2815377"/>
            <a:ext cx="1434671" cy="1678809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F3B93DC0-13F3-4E1E-833F-ED843841C9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13750" y="6578600"/>
            <a:ext cx="730250" cy="279400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45DC7C7C-37D3-49C6-9509-94D7F8C69F63}" type="slidenum">
              <a:rPr lang="en-US" alt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 altLang="en-US"/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8553C047-21CC-42BE-B1CD-0895311AE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414" y="4779142"/>
            <a:ext cx="1434671" cy="27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003366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rgbClr val="003366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rgbClr val="003366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rgbClr val="003366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>
                <a:solidFill>
                  <a:srgbClr val="003366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altLang="el-GR" sz="1200" i="1" dirty="0"/>
              <a:t>www.flickr.com</a:t>
            </a:r>
            <a:endParaRPr lang="el-GR" altLang="el-GR" sz="1200" i="1" dirty="0"/>
          </a:p>
        </p:txBody>
      </p:sp>
    </p:spTree>
    <p:extLst>
      <p:ext uri="{BB962C8B-B14F-4D97-AF65-F5344CB8AC3E}">
        <p14:creationId xmlns:p14="http://schemas.microsoft.com/office/powerpoint/2010/main" val="286469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Course:  Educational Technology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908720"/>
            <a:ext cx="8136706" cy="53292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dirty="0"/>
              <a:t>Objectives: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Understand how digital technology is used in education. 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Dealing with problems related to e-learning, considering the usage and the effectiveness of tools, services and infrastructures offered in the context of the educational process and practice.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Acquire an overall view of today's eLearning and  the ability to systematically analyze and evaluate various models of integration of new technologies in education.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Focus:</a:t>
            </a:r>
          </a:p>
          <a:p>
            <a:pPr lvl="1">
              <a:spcBef>
                <a:spcPts val="600"/>
              </a:spcBef>
            </a:pPr>
            <a:r>
              <a:rPr lang="en-US" sz="1800" i="1" dirty="0"/>
              <a:t>Applying computing, Information Systems</a:t>
            </a:r>
          </a:p>
          <a:p>
            <a:pPr lvl="1">
              <a:spcBef>
                <a:spcPts val="600"/>
              </a:spcBef>
            </a:pPr>
            <a:r>
              <a:rPr lang="en-US" sz="1800" i="1" dirty="0"/>
              <a:t>Computer Science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Members of staff</a:t>
            </a:r>
          </a:p>
          <a:p>
            <a:pPr lvl="1">
              <a:spcBef>
                <a:spcPts val="600"/>
              </a:spcBef>
            </a:pPr>
            <a:r>
              <a:rPr lang="en-US" sz="1800" i="1" dirty="0"/>
              <a:t>K. Vassilakis (kostas@hmu.gr)</a:t>
            </a:r>
          </a:p>
          <a:p>
            <a:pPr lvl="1">
              <a:spcBef>
                <a:spcPts val="600"/>
              </a:spcBef>
            </a:pPr>
            <a:r>
              <a:rPr lang="en-US" sz="1800" i="1" dirty="0"/>
              <a:t>M. </a:t>
            </a:r>
            <a:r>
              <a:rPr lang="en-US" sz="1800" i="1" dirty="0" err="1"/>
              <a:t>Kalogiannakis</a:t>
            </a:r>
            <a:r>
              <a:rPr lang="en-US" sz="1800" i="1" dirty="0"/>
              <a:t> (mkalogiannakis@hmu.gr)</a:t>
            </a:r>
          </a:p>
          <a:p>
            <a:pPr>
              <a:spcBef>
                <a:spcPts val="600"/>
              </a:spcBef>
            </a:pPr>
            <a:endParaRPr lang="el-G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C7C7C-37D3-49C6-9509-94D7F8C69F63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5" name="Picture 6" descr="Digital%20Pedagogy%20for%20m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298" y="4005064"/>
            <a:ext cx="3635375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05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4EE01DF-52CB-4DCC-A522-3FBF12FA5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Syllabus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EEFF578-79D8-4197-BD90-D5EC96338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766" y="980728"/>
            <a:ext cx="7632650" cy="532923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400" dirty="0"/>
              <a:t>Introduction to educational technology. </a:t>
            </a:r>
            <a:r>
              <a:rPr lang="en-US" sz="2000" i="1" dirty="0"/>
              <a:t>The emergence of education’s transformation, learning and teaching with the help of technology, changes in stakeholders’ roles.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Digital educational content</a:t>
            </a:r>
            <a:r>
              <a:rPr lang="en-US" sz="2400" i="1" dirty="0"/>
              <a:t>. </a:t>
            </a:r>
            <a:r>
              <a:rPr lang="en-US" sz="2000" i="1" dirty="0"/>
              <a:t>The role of content, development of interactive educational material, intellectual property.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Contemporary learning theories. </a:t>
            </a:r>
            <a:r>
              <a:rPr lang="en-US" sz="2000" i="1" dirty="0"/>
              <a:t>Basic and new learning theories and teaching approaches based on digital technologies.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Educational Infrastructure. </a:t>
            </a:r>
            <a:r>
              <a:rPr lang="en-US" sz="2000" i="1" dirty="0"/>
              <a:t>eLearning facilities and online learning services and tools are presented and discussed  systematically (LMS, OER, MOOC, PLE etc.)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Standards. </a:t>
            </a:r>
            <a:r>
              <a:rPr lang="en-US" sz="2000" i="1" dirty="0"/>
              <a:t>Presentation of standards, specifications and reference models in educational technology, related to interoperability, system management, content re-use, access and security.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32689E3-2C3F-460E-939C-AD9897B665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C7C7C-37D3-49C6-9509-94D7F8C69F63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1274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179" y="1044575"/>
            <a:ext cx="8280400" cy="53292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dirty="0"/>
              <a:t>Three (3) hours lectures per week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Assignments:   </a:t>
            </a:r>
            <a:r>
              <a:rPr lang="en-US" sz="2000" i="1" dirty="0"/>
              <a:t>2 (individual) 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Project work:  </a:t>
            </a:r>
            <a:r>
              <a:rPr lang="en-US" sz="2000" i="1" dirty="0"/>
              <a:t>1 (teamwork) 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Some laboratory hours: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Student’s Personal Statement and activities(discussions)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Presentations (assignments, projects)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Midterm assessment: </a:t>
            </a:r>
            <a:r>
              <a:rPr lang="en-US" sz="2400" i="1" dirty="0"/>
              <a:t>YES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On the ~6th week by presenting the 1st assignment. 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On ~10th week by presenting of the 2nd assignment.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During the semester: by presenting Personal Statements and activities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Final assessment: </a:t>
            </a:r>
            <a:r>
              <a:rPr lang="en-US" sz="2400" i="1" dirty="0"/>
              <a:t>YES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Between 12th – 14th week. Concerns: Project’s results. </a:t>
            </a:r>
          </a:p>
          <a:p>
            <a:pPr>
              <a:spcBef>
                <a:spcPts val="1200"/>
              </a:spcBef>
            </a:pPr>
            <a:endParaRPr lang="el-G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C7C7C-37D3-49C6-9509-94D7F8C69F63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6" name="Picture 5" descr="CartoonSoftwareUserDo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335" y="1004741"/>
            <a:ext cx="3028244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8621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 details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08720"/>
            <a:ext cx="8280400" cy="561662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dirty="0"/>
              <a:t>Lecturing strategy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Instructor’s lectures and pedagogical activities. 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Practice, discussions and project work.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Learning Material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Lecture slides, book chapters, white papers, research papers, </a:t>
            </a:r>
            <a:br>
              <a:rPr lang="en-US" sz="2000" i="1" dirty="0"/>
            </a:br>
            <a:r>
              <a:rPr lang="en-US" sz="2000" i="1" dirty="0"/>
              <a:t>user manuals, selected web-sites (journals, blogs, repositories, initiatives, official educational agents, companies etc.).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Most material is under open licenses (Creative Commons) &amp; public domain resources.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All material would be available online (Open </a:t>
            </a:r>
            <a:r>
              <a:rPr lang="en-US" sz="2000" i="1" dirty="0" err="1"/>
              <a:t>eClass</a:t>
            </a:r>
            <a:r>
              <a:rPr lang="en-US" sz="2000" i="1" dirty="0"/>
              <a:t>).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Tools/technologies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Authoring &amp; content packaging tools, 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eLearning systems/services (LMS, Web 2.0 applications etc.), 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eLearning standards and specifications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C7C7C-37D3-49C6-9509-94D7F8C69F63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6" name="Picture 5" descr="https://encrypted-tbn3.gstatic.com/images?q=tbn:ANd9GcRVT7s7uIncJEt9iwSKb7GcgUE5eCysIP0jpwL1PD32OyyFdr9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716" y="5468926"/>
            <a:ext cx="1274068" cy="91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9" descr="Αποτέλεσμα εικόνας για Virtual learning environment">
            <a:extLst>
              <a:ext uri="{FF2B5EF4-FFF2-40B4-BE49-F238E27FC236}">
                <a16:creationId xmlns:a16="http://schemas.microsoft.com/office/drawing/2014/main" id="{18592150-330D-4C2F-A67B-18BBD1F3B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285" y="819842"/>
            <a:ext cx="1889327" cy="1285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633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16" y="908720"/>
            <a:ext cx="8388548" cy="554461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/>
              <a:t>1st assignment (20%)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Individual, announced in 2nd week, deadline ~6th week (presentation -discussion). Review on technologies that are used in educational process (~2500 words). 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2nd assignment (20%)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Individual, announced in 6th week, deadline ~10th  week (presentation -discussion). Review on eLearning topics s (~2500 words). 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Personal statements and activities (</a:t>
            </a:r>
            <a:r>
              <a:rPr lang="el-GR" sz="2400" dirty="0"/>
              <a:t>20</a:t>
            </a:r>
            <a:r>
              <a:rPr lang="en-US" sz="2400" dirty="0"/>
              <a:t>%)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Students' personal statements on various eLearning issues. Individual, announced periodically with deadlines at course’s forum. Almost weekly.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Project (</a:t>
            </a:r>
            <a:r>
              <a:rPr lang="el-GR" sz="2400" dirty="0"/>
              <a:t>30</a:t>
            </a:r>
            <a:r>
              <a:rPr lang="en-US" sz="2400" dirty="0"/>
              <a:t>%)</a:t>
            </a:r>
          </a:p>
          <a:p>
            <a:pPr lvl="1">
              <a:spcBef>
                <a:spcPts val="600"/>
              </a:spcBef>
            </a:pPr>
            <a:r>
              <a:rPr lang="en-US" sz="2000" i="1" dirty="0"/>
              <a:t>Teamwork (2-3 students), announced ~4th week, deadline by the end of the course (presentation-discussion). Technical report on an eLearning implementation (product, platform, service, system…)</a:t>
            </a:r>
          </a:p>
          <a:p>
            <a:pPr>
              <a:spcBef>
                <a:spcPts val="600"/>
              </a:spcBef>
            </a:pPr>
            <a:endParaRPr lang="el-G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C7C7C-37D3-49C6-9509-94D7F8C69F63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5" name="Picture 6" descr="ANd9GcS6otdWK5fAwK-wMuWVdza1-aFQFqaGE7kacBKxKKz6LqvUTVvX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32656"/>
            <a:ext cx="1187748" cy="8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444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outcomes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023112"/>
            <a:ext cx="8280400" cy="3861554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000" dirty="0"/>
              <a:t>be familiar with ICT tools, applications and services for education,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obtain the ability to design and create educational material, 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be able  to implement services (web-based) for education,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understand ICT supported teaching learning strategies,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develop understanding of the ICT effects to learning, working life and society,</a:t>
            </a:r>
          </a:p>
          <a:p>
            <a:pPr>
              <a:spcBef>
                <a:spcPts val="1800"/>
              </a:spcBef>
            </a:pPr>
            <a:r>
              <a:rPr lang="en-US" sz="2000" dirty="0"/>
              <a:t>make reasoned judgments about when and how to apply aspects of ICT to achieve maximum usefulness.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C7C7C-37D3-49C6-9509-94D7F8C69F63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6" name="Picture 6" descr="ICT%20Education%20-%20Pos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130" y="5333014"/>
            <a:ext cx="1002880" cy="100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ÎÏÎ¿ÏÎ­Î»ÎµÏÎ¼Î± ÎµÎ¹ÎºÏÎ½Î±Ï Î³Î¹Î± digital data transfer">
            <a:extLst>
              <a:ext uri="{FF2B5EF4-FFF2-40B4-BE49-F238E27FC236}">
                <a16:creationId xmlns:a16="http://schemas.microsoft.com/office/drawing/2014/main" id="{E478E84F-725A-4991-B318-C2FE862C1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989" y="5115607"/>
            <a:ext cx="1834686" cy="123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C0EE9093-C715-4E7B-A21F-F3184D536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116" y="5229759"/>
            <a:ext cx="1656184" cy="100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9072960"/>
      </p:ext>
    </p:extLst>
  </p:cSld>
  <p:clrMapOvr>
    <a:masterClrMapping/>
  </p:clrMapOvr>
</p:sld>
</file>

<file path=ppt/theme/theme1.xml><?xml version="1.0" encoding="utf-8"?>
<a:theme xmlns:a="http://schemas.openxmlformats.org/drawingml/2006/main" name="Ρίγες">
  <a:themeElements>
    <a:clrScheme name="Ρίγες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Ρίγες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Ρίγες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Ρίγες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Ρίγες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Ρίγες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Ρίγες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Ρίγες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Ρίγες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Ρίγες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Ρίγες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ELEXFORUM_2010</Template>
  <TotalTime>10250</TotalTime>
  <Words>832</Words>
  <Application>Microsoft Office PowerPoint</Application>
  <PresentationFormat>Προβολή στην οθόνη (4:3)</PresentationFormat>
  <Paragraphs>106</Paragraphs>
  <Slides>11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Ρίγες</vt:lpstr>
      <vt:lpstr>Educational Technology</vt:lpstr>
      <vt:lpstr>Educational technology – a kind of definition</vt:lpstr>
      <vt:lpstr>Education has been changed</vt:lpstr>
      <vt:lpstr>Course:  Educational Technology</vt:lpstr>
      <vt:lpstr>Syllabus</vt:lpstr>
      <vt:lpstr>Approach</vt:lpstr>
      <vt:lpstr>Specific details</vt:lpstr>
      <vt:lpstr>Assessment </vt:lpstr>
      <vt:lpstr>Expected outcomes </vt:lpstr>
      <vt:lpstr>Applicant’s profile</vt:lpstr>
      <vt:lpstr>Questions?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Educational Technology intro</dc:title>
  <dc:creator>Vassilakis Kostas</dc:creator>
  <cp:lastModifiedBy>Kostas Vassilakis</cp:lastModifiedBy>
  <cp:revision>394</cp:revision>
  <dcterms:created xsi:type="dcterms:W3CDTF">2012-03-14T14:10:59Z</dcterms:created>
  <dcterms:modified xsi:type="dcterms:W3CDTF">2026-02-17T14:52:01Z</dcterms:modified>
</cp:coreProperties>
</file>